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4" r:id="rId5"/>
    <p:sldId id="260" r:id="rId6"/>
    <p:sldId id="276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62" r:id="rId19"/>
    <p:sldId id="263" r:id="rId20"/>
    <p:sldId id="277" r:id="rId21"/>
    <p:sldId id="281" r:id="rId22"/>
    <p:sldId id="282" r:id="rId23"/>
    <p:sldId id="283" r:id="rId24"/>
    <p:sldId id="284" r:id="rId25"/>
    <p:sldId id="285" r:id="rId26"/>
    <p:sldId id="278" r:id="rId27"/>
    <p:sldId id="279" r:id="rId28"/>
    <p:sldId id="280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sfarv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regnear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6999343832021"/>
          <c:y val="0.036875"/>
          <c:w val="0.726545111548556"/>
          <c:h val="0.8260418307086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Kur 1</c:v>
                </c:pt>
              </c:strCache>
            </c:strRef>
          </c:tx>
          <c:invertIfNegative val="0"/>
          <c:cat>
            <c:strRef>
              <c:f>'Ark1'!$A$2:$A$3</c:f>
              <c:strCache>
                <c:ptCount val="2"/>
                <c:pt idx="0">
                  <c:v>Scenarie 1</c:v>
                </c:pt>
                <c:pt idx="1">
                  <c:v>Scenarie 2</c:v>
                </c:pt>
              </c:strCache>
            </c:strRef>
          </c:cat>
          <c:val>
            <c:numRef>
              <c:f>'Ark1'!$B$2:$B$3</c:f>
              <c:numCache>
                <c:formatCode>General</c:formatCode>
                <c:ptCount val="2"/>
                <c:pt idx="0">
                  <c:v>72.0</c:v>
                </c:pt>
                <c:pt idx="1">
                  <c:v>22.0</c:v>
                </c:pt>
              </c:numCache>
            </c:numRef>
          </c:val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Kur 2</c:v>
                </c:pt>
              </c:strCache>
            </c:strRef>
          </c:tx>
          <c:invertIfNegative val="0"/>
          <c:cat>
            <c:strRef>
              <c:f>'Ark1'!$A$2:$A$3</c:f>
              <c:strCache>
                <c:ptCount val="2"/>
                <c:pt idx="0">
                  <c:v>Scenarie 1</c:v>
                </c:pt>
                <c:pt idx="1">
                  <c:v>Scenarie 2</c:v>
                </c:pt>
              </c:strCache>
            </c:strRef>
          </c:cat>
          <c:val>
            <c:numRef>
              <c:f>'Ark1'!$C$2:$C$3</c:f>
              <c:numCache>
                <c:formatCode>General</c:formatCode>
                <c:ptCount val="2"/>
                <c:pt idx="0">
                  <c:v>28.0</c:v>
                </c:pt>
                <c:pt idx="1">
                  <c:v>78.0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6764024"/>
        <c:axId val="-2025973112"/>
      </c:barChart>
      <c:catAx>
        <c:axId val="-202676402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>
                <a:lumMod val="65000"/>
              </a:schemeClr>
            </a:solidFill>
          </a:ln>
        </c:spPr>
        <c:txPr>
          <a:bodyPr/>
          <a:lstStyle/>
          <a:p>
            <a:pPr>
              <a:defRPr>
                <a:solidFill>
                  <a:srgbClr val="404040"/>
                </a:solidFill>
              </a:defRPr>
            </a:pPr>
            <a:endParaRPr lang="da-DK"/>
          </a:p>
        </c:txPr>
        <c:crossAx val="-2025973112"/>
        <c:crosses val="autoZero"/>
        <c:auto val="1"/>
        <c:lblAlgn val="ctr"/>
        <c:lblOffset val="100"/>
        <c:noMultiLvlLbl val="0"/>
      </c:catAx>
      <c:valAx>
        <c:axId val="-2025973112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6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6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pPr>
            <a:endParaRPr lang="da-DK"/>
          </a:p>
        </c:txPr>
        <c:crossAx val="-2026764024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solidFill>
                  <a:srgbClr val="404040"/>
                </a:solidFill>
              </a:defRPr>
            </a:pPr>
            <a:endParaRPr lang="da-DK"/>
          </a:p>
        </c:txPr>
      </c:legendEntry>
      <c:legendEntry>
        <c:idx val="1"/>
        <c:txPr>
          <a:bodyPr/>
          <a:lstStyle/>
          <a:p>
            <a:pPr>
              <a:defRPr>
                <a:solidFill>
                  <a:srgbClr val="404040"/>
                </a:solidFill>
              </a:defRPr>
            </a:pPr>
            <a:endParaRPr lang="da-DK"/>
          </a:p>
        </c:txPr>
      </c:legendEntry>
      <c:layout/>
      <c:overlay val="0"/>
      <c:txPr>
        <a:bodyPr/>
        <a:lstStyle/>
        <a:p>
          <a:pPr>
            <a:defRPr>
              <a:solidFill>
                <a:schemeClr val="bg1">
                  <a:lumMod val="75000"/>
                  <a:lumOff val="25000"/>
                </a:schemeClr>
              </a:solidFill>
            </a:defRPr>
          </a:pPr>
          <a:endParaRPr lang="da-DK"/>
        </a:p>
      </c:txPr>
    </c:legend>
    <c:plotVisOnly val="1"/>
    <c:dispBlanksAs val="gap"/>
    <c:showDLblsOverMax val="0"/>
  </c:chart>
  <c:spPr>
    <a:ln>
      <a:solidFill>
        <a:schemeClr val="tx1">
          <a:lumMod val="65000"/>
        </a:schemeClr>
      </a:solidFill>
    </a:ln>
  </c:spPr>
  <c:txPr>
    <a:bodyPr/>
    <a:lstStyle/>
    <a:p>
      <a:pPr>
        <a:defRPr sz="1800"/>
      </a:pPr>
      <a:endParaRPr lang="da-DK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394F9-E400-234E-AA28-00A4BDEEA419}" type="datetimeFigureOut">
              <a:rPr lang="da-DK" smtClean="0"/>
              <a:t>14/02/17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10C0F-B910-CA46-8C2A-4DA973B1C2B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075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Er er altid noget der påvirker vores valg – den primære forskel når</a:t>
            </a:r>
            <a:r>
              <a:rPr lang="da-DK" baseline="0" dirty="0" smtClean="0"/>
              <a:t> man snakker </a:t>
            </a:r>
            <a:r>
              <a:rPr lang="da-DK" baseline="0" dirty="0" err="1" smtClean="0"/>
              <a:t>nudging</a:t>
            </a:r>
            <a:r>
              <a:rPr lang="da-DK" baseline="0" dirty="0" smtClean="0"/>
              <a:t> er at der er nogle der er blevet mere bevidst om hvordan at strukturereingen af de elementer der omgiver vores valg, påvirker dette valg!</a:t>
            </a:r>
            <a:br>
              <a:rPr lang="da-DK" baseline="0" dirty="0" smtClean="0"/>
            </a:br>
            <a:r>
              <a:rPr lang="da-DK" baseline="0" dirty="0" smtClean="0"/>
              <a:t>   Det er bestemt ikke noget nyt!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7D7B6-640D-9E4F-AB1D-BCB8BE372723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4072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D86139-CD20-824E-98F1-1D039A6A871A}" type="slidenum">
              <a:rPr lang="en-GB" sz="1200"/>
              <a:pPr eaLnBrk="1" hangingPunct="1"/>
              <a:t>23</a:t>
            </a:fld>
            <a:endParaRPr lang="en-GB" sz="1200"/>
          </a:p>
        </p:txBody>
      </p:sp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19AC9922-FD47-5F40-B5C6-A75B413F0F30}" type="slidenum">
              <a:rPr lang="en-US" sz="1200">
                <a:latin typeface="Times" charset="0"/>
              </a:rPr>
              <a:pPr algn="r"/>
              <a:t>23</a:t>
            </a:fld>
            <a:endParaRPr lang="en-US" sz="1200">
              <a:latin typeface="Times" charset="0"/>
            </a:endParaRPr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60277E-602D-3B4F-BB38-57339223B77F}" type="slidenum">
              <a:rPr lang="en-GB" sz="1200"/>
              <a:pPr eaLnBrk="1" hangingPunct="1"/>
              <a:t>24</a:t>
            </a:fld>
            <a:endParaRPr lang="en-GB" sz="1200"/>
          </a:p>
        </p:txBody>
      </p:sp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3D2762F7-D880-2648-AC57-14134D8BD5F5}" type="slidenum">
              <a:rPr lang="en-US" sz="1200">
                <a:latin typeface="Times" charset="0"/>
              </a:rPr>
              <a:pPr algn="r"/>
              <a:t>24</a:t>
            </a:fld>
            <a:endParaRPr lang="en-US" sz="1200">
              <a:latin typeface="Times" charset="0"/>
            </a:endParaRPr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3ECC88-ED11-BB47-ADC5-1ACBE0F8A9D4}" type="slidenum">
              <a:rPr lang="en-GB" sz="1200"/>
              <a:pPr eaLnBrk="1" hangingPunct="1"/>
              <a:t>29</a:t>
            </a:fld>
            <a:endParaRPr lang="en-GB" sz="1200"/>
          </a:p>
        </p:txBody>
      </p:sp>
      <p:sp>
        <p:nvSpPr>
          <p:cNvPr id="64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26BD1FA9-4161-3545-80EE-981A4E55BF01}" type="slidenum">
              <a:rPr lang="en-US" sz="1200">
                <a:latin typeface="Times" charset="0"/>
              </a:rPr>
              <a:pPr algn="r"/>
              <a:t>29</a:t>
            </a:fld>
            <a:endParaRPr lang="en-US" sz="1200">
              <a:latin typeface="Times" charset="0"/>
            </a:endParaRPr>
          </a:p>
        </p:txBody>
      </p:sp>
      <p:sp>
        <p:nvSpPr>
          <p:cNvPr id="645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05C448-F4EA-9543-BBC7-9FDBC15CD7CF}" type="slidenum">
              <a:rPr lang="en-GB" sz="1200"/>
              <a:pPr eaLnBrk="1" hangingPunct="1"/>
              <a:t>30</a:t>
            </a:fld>
            <a:endParaRPr lang="en-GB" sz="1200"/>
          </a:p>
        </p:txBody>
      </p:sp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204EA12-6A1E-FA4B-8093-32A41F861CE2}" type="slidenum">
              <a:rPr lang="en-US" sz="1200">
                <a:latin typeface="Times" charset="0"/>
              </a:rPr>
              <a:pPr algn="r"/>
              <a:t>30</a:t>
            </a:fld>
            <a:endParaRPr lang="en-US" sz="1200">
              <a:latin typeface="Times" charset="0"/>
            </a:endParaRPr>
          </a:p>
        </p:txBody>
      </p:sp>
      <p:sp>
        <p:nvSpPr>
          <p:cNvPr id="665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195C4-B3A6-F84A-A26C-2852DB417324}" type="slidenum">
              <a:rPr lang="en-GB" sz="1200"/>
              <a:pPr eaLnBrk="1" hangingPunct="1"/>
              <a:t>31</a:t>
            </a:fld>
            <a:endParaRPr lang="en-GB" sz="1200"/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F65CF175-795A-2942-BE8F-D1406DE66FB5}" type="slidenum">
              <a:rPr lang="en-US" sz="1200">
                <a:latin typeface="Times" charset="0"/>
              </a:rPr>
              <a:pPr algn="r"/>
              <a:t>31</a:t>
            </a:fld>
            <a:endParaRPr lang="en-US" sz="1200">
              <a:latin typeface="Times" charset="0"/>
            </a:endParaRPr>
          </a:p>
        </p:txBody>
      </p:sp>
      <p:sp>
        <p:nvSpPr>
          <p:cNvPr id="68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628FE7-804F-9A41-B739-8A39AE01F473}" type="slidenum">
              <a:rPr lang="en-GB" sz="1200"/>
              <a:pPr eaLnBrk="1" hangingPunct="1"/>
              <a:t>32</a:t>
            </a:fld>
            <a:endParaRPr lang="en-GB" sz="1200"/>
          </a:p>
        </p:txBody>
      </p:sp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B9F9FAF-882B-0643-A9BD-760E14260376}" type="slidenum">
              <a:rPr lang="en-US" sz="1200">
                <a:latin typeface="Times" charset="0"/>
              </a:rPr>
              <a:pPr algn="r"/>
              <a:t>32</a:t>
            </a:fld>
            <a:endParaRPr lang="en-US" sz="1200">
              <a:latin typeface="Times" charset="0"/>
            </a:endParaRPr>
          </a:p>
        </p:txBody>
      </p:sp>
      <p:sp>
        <p:nvSpPr>
          <p:cNvPr id="70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750B27-216F-FE4D-B642-9BDA8D0191B1}" type="slidenum">
              <a:rPr lang="en-GB" sz="1200"/>
              <a:pPr eaLnBrk="1" hangingPunct="1"/>
              <a:t>33</a:t>
            </a:fld>
            <a:endParaRPr lang="en-GB" sz="1200"/>
          </a:p>
        </p:txBody>
      </p:sp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8104A8E-FE5C-C34C-9859-E63FB98C0CA6}" type="slidenum">
              <a:rPr lang="en-US" sz="1200">
                <a:latin typeface="Times" charset="0"/>
              </a:rPr>
              <a:pPr algn="r"/>
              <a:t>33</a:t>
            </a:fld>
            <a:endParaRPr lang="en-US" sz="1200">
              <a:latin typeface="Times" charset="0"/>
            </a:endParaRPr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96BE8F-4B83-5649-8AFB-32D325FD5323}" type="slidenum">
              <a:rPr lang="en-GB" sz="1200"/>
              <a:pPr eaLnBrk="1" hangingPunct="1"/>
              <a:t>34</a:t>
            </a:fld>
            <a:endParaRPr lang="en-GB" sz="1200"/>
          </a:p>
        </p:txBody>
      </p:sp>
      <p:sp>
        <p:nvSpPr>
          <p:cNvPr id="747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9D10CA3-EFF7-DE41-BAFD-F52EA06F07A5}" type="slidenum">
              <a:rPr lang="en-US" sz="1200">
                <a:latin typeface="Times" charset="0"/>
              </a:rPr>
              <a:pPr algn="r"/>
              <a:t>34</a:t>
            </a:fld>
            <a:endParaRPr lang="en-US" sz="1200">
              <a:latin typeface="Times" charset="0"/>
            </a:endParaRPr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a-DK"/>
              <a:t>Baseret på Kulturelle og Historiske elementer</a:t>
            </a:r>
          </a:p>
          <a:p>
            <a:pPr eaLnBrk="1" hangingPunct="1"/>
            <a:r>
              <a:rPr lang="da-DK"/>
              <a:t>- Hvordan ting plejer at være / opføre sig.</a:t>
            </a:r>
          </a:p>
          <a:p>
            <a:pPr eaLnBrk="1" hangingPunct="1"/>
            <a:r>
              <a:rPr lang="da-DK"/>
              <a:t>Dørhåndtaget!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5DD412-827B-A442-88B0-2919C4BCF120}" type="slidenum">
              <a:rPr lang="en-GB" sz="1200"/>
              <a:pPr eaLnBrk="1" hangingPunct="1"/>
              <a:t>35</a:t>
            </a:fld>
            <a:endParaRPr lang="en-GB" sz="1200"/>
          </a:p>
        </p:txBody>
      </p:sp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4E4C7E9A-ECD1-EF4C-AA1E-2DF1C9C7D317}" type="slidenum">
              <a:rPr lang="en-US" sz="1200">
                <a:latin typeface="Times" charset="0"/>
              </a:rPr>
              <a:pPr algn="r"/>
              <a:t>35</a:t>
            </a:fld>
            <a:endParaRPr lang="en-US" sz="1200">
              <a:latin typeface="Times" charset="0"/>
            </a:endParaRPr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Pavlov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7D7B6-640D-9E4F-AB1D-BCB8BE372723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244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Loss</a:t>
            </a:r>
            <a:r>
              <a:rPr lang="da-DK" dirty="0" smtClean="0"/>
              <a:t> aversion</a:t>
            </a:r>
            <a:r>
              <a:rPr lang="da-DK" baseline="0" dirty="0" smtClean="0"/>
              <a:t> – det </a:t>
            </a:r>
            <a:r>
              <a:rPr lang="da-DK" baseline="0" dirty="0" err="1" smtClean="0"/>
              <a:t>følels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dobbent</a:t>
            </a:r>
            <a:r>
              <a:rPr lang="da-DK" baseline="0" dirty="0" smtClean="0"/>
              <a:t> så træls at miste 100,-  som at vinde vinde 100,-</a:t>
            </a:r>
          </a:p>
          <a:p>
            <a:endParaRPr lang="da-DK" baseline="0" dirty="0" smtClean="0"/>
          </a:p>
          <a:p>
            <a:r>
              <a:rPr lang="da-DK" baseline="0" dirty="0" smtClean="0"/>
              <a:t>Det er ikke </a:t>
            </a:r>
            <a:r>
              <a:rPr lang="da-DK" baseline="0" dirty="0" err="1" smtClean="0"/>
              <a:t>icitamentstyring</a:t>
            </a:r>
            <a:r>
              <a:rPr lang="da-DK" baseline="0" dirty="0" smtClean="0"/>
              <a:t>, eller </a:t>
            </a:r>
            <a:r>
              <a:rPr lang="da-DK" baseline="0" dirty="0" err="1" smtClean="0"/>
              <a:t>gamification</a:t>
            </a:r>
            <a:r>
              <a:rPr lang="da-DK" baseline="0" dirty="0" smtClean="0"/>
              <a:t> eller oplevelsesøkonomi!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7D7B6-640D-9E4F-AB1D-BCB8BE372723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257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Eksperiment fra sidst i 70erne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7D7B6-640D-9E4F-AB1D-BCB8BE372723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2345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1973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7D7B6-640D-9E4F-AB1D-BCB8BE372723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56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Simon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A9C3F6-B00D-A549-A8E6-BE4756184190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712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Simon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A9C3F6-B00D-A549-A8E6-BE4756184190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752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Simon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A9C3F6-B00D-A549-A8E6-BE4756184190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599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/>
              <a:t>Figure 1.3 Cyklist trøje med indbygget “</a:t>
            </a:r>
            <a:r>
              <a:rPr lang="en-GB" altLang="ja-JP"/>
              <a:t>blinklys</a:t>
            </a:r>
            <a:r>
              <a:rPr lang="en-GB"/>
              <a:t>”</a:t>
            </a:r>
            <a:r>
              <a:rPr lang="en-GB" altLang="ja-JP"/>
              <a:t>, der lyser alt efter hvordan du drejer hovedet</a:t>
            </a:r>
          </a:p>
          <a:p>
            <a:pPr eaLnBrk="1" hangingPunct="1"/>
            <a:r>
              <a:rPr lang="en-GB"/>
              <a:t>Hvilke problemer er der I det?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2DC96C-8B72-1D4A-BE56-3F62E8990B07}" type="slidenum">
              <a:rPr lang="en-GB" sz="1200"/>
              <a:pPr eaLnBrk="1" hangingPunct="1"/>
              <a:t>21</a:t>
            </a:fld>
            <a:endParaRPr lang="en-GB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97C06A-D14D-334E-ADB8-553D74579786}" type="slidenum">
              <a:rPr lang="en-GB" sz="1200"/>
              <a:pPr eaLnBrk="1" hangingPunct="1"/>
              <a:t>22</a:t>
            </a:fld>
            <a:endParaRPr lang="en-GB" sz="1200"/>
          </a:p>
        </p:txBody>
      </p:sp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6E303D4D-6A96-F041-BC72-2B38940B6FA2}" type="slidenum">
              <a:rPr lang="en-US" sz="1200">
                <a:latin typeface="Times" charset="0"/>
              </a:rPr>
              <a:pPr algn="r"/>
              <a:t>22</a:t>
            </a:fld>
            <a:endParaRPr lang="en-US" sz="1200">
              <a:latin typeface="Times" charset="0"/>
            </a:endParaRPr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lede over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uthil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s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da-DK" smtClean="0"/>
              <a:t>Træk billede til pladsholder, eller klik på symbol for at tilføje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Interaktionsdesign 101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Lektion 2, 14/2-17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468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Lille quiz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Hvilke lande har højest dødelig blandt børn?</a:t>
            </a:r>
          </a:p>
          <a:p>
            <a:pPr marL="0" indent="0" algn="ctr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 algn="ctr">
              <a:buNone/>
            </a:pPr>
            <a:endParaRPr lang="da-DK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957389"/>
              </p:ext>
            </p:extLst>
          </p:nvPr>
        </p:nvGraphicFramePr>
        <p:xfrm>
          <a:off x="978370" y="3216863"/>
          <a:ext cx="6096000" cy="295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590879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Sri Lanka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eller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Tyrkiet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90879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Polen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eller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Syd</a:t>
                      </a:r>
                      <a:r>
                        <a:rPr lang="da-DK" b="0" baseline="0" dirty="0" smtClean="0">
                          <a:solidFill>
                            <a:srgbClr val="404040"/>
                          </a:solidFill>
                        </a:rPr>
                        <a:t> Korea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90879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Malaysia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eller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Rusland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90879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Pakistan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eller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Vietnam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590879"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Thailand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eller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b="0" dirty="0" smtClean="0">
                          <a:solidFill>
                            <a:srgbClr val="404040"/>
                          </a:solidFill>
                        </a:rPr>
                        <a:t>Sydafrika</a:t>
                      </a:r>
                      <a:endParaRPr lang="da-DK" b="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Ellipse 5"/>
          <p:cNvSpPr/>
          <p:nvPr/>
        </p:nvSpPr>
        <p:spPr>
          <a:xfrm>
            <a:off x="5522148" y="3216863"/>
            <a:ext cx="1091259" cy="404518"/>
          </a:xfrm>
          <a:prstGeom prst="ellipse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/>
          <p:cNvSpPr/>
          <p:nvPr/>
        </p:nvSpPr>
        <p:spPr>
          <a:xfrm>
            <a:off x="1441215" y="3773781"/>
            <a:ext cx="1091259" cy="404518"/>
          </a:xfrm>
          <a:prstGeom prst="ellipse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/>
          <p:cNvSpPr/>
          <p:nvPr/>
        </p:nvSpPr>
        <p:spPr>
          <a:xfrm>
            <a:off x="5522148" y="4392788"/>
            <a:ext cx="1091259" cy="404518"/>
          </a:xfrm>
          <a:prstGeom prst="ellipse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/>
          <p:cNvSpPr/>
          <p:nvPr/>
        </p:nvSpPr>
        <p:spPr>
          <a:xfrm>
            <a:off x="1441215" y="4977930"/>
            <a:ext cx="1091259" cy="404518"/>
          </a:xfrm>
          <a:prstGeom prst="ellipse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Ellipse 9"/>
          <p:cNvSpPr/>
          <p:nvPr/>
        </p:nvSpPr>
        <p:spPr>
          <a:xfrm>
            <a:off x="5522148" y="5578706"/>
            <a:ext cx="1091259" cy="404518"/>
          </a:xfrm>
          <a:prstGeom prst="ellipse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901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”Den asiatiske sygdom”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587029" y="2368931"/>
            <a:ext cx="6887389" cy="3599316"/>
          </a:xfrm>
        </p:spPr>
        <p:txBody>
          <a:bodyPr/>
          <a:lstStyle/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600 personer er smittet og i karantæne!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48" y="3083278"/>
            <a:ext cx="4016963" cy="30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3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Scenarie 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31639" y="2365095"/>
            <a:ext cx="6887389" cy="3599316"/>
          </a:xfrm>
        </p:spPr>
        <p:txBody>
          <a:bodyPr/>
          <a:lstStyle/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Der er to mulige kure for sygdommen: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A1: Vil redde 200 personer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A2: 1/3 sandsynlighed for at 600 bliver 	reddet og 2/3 sandsynlighed for at ingen 	bliver reddet</a:t>
            </a:r>
            <a:endParaRPr lang="da-DK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0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Scenarie B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31639" y="2365095"/>
            <a:ext cx="6887389" cy="3599316"/>
          </a:xfrm>
        </p:spPr>
        <p:txBody>
          <a:bodyPr/>
          <a:lstStyle/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Der er to mulige kure for sygdommen: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B1: 400 personer vil dø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B2: 1/3 sandsynlighed for at ingen vil dø	og 2/3 sandsynlighed for at 600 vil dø</a:t>
            </a:r>
            <a:endParaRPr lang="da-DK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2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31639" y="2365095"/>
            <a:ext cx="2205917" cy="35993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Fakta: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A1 og B1 er identiske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Kur A2 og B2 er identiske</a:t>
            </a:r>
          </a:p>
          <a:p>
            <a:pPr marL="0" indent="0">
              <a:buNone/>
            </a:pPr>
            <a:endParaRPr lang="da-DK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da-DK" dirty="0" smtClean="0">
                <a:solidFill>
                  <a:srgbClr val="404040"/>
                </a:solidFill>
              </a:rPr>
              <a:t>Eneste forskel er måden informationen er præsenteret på</a:t>
            </a:r>
            <a:endParaRPr lang="da-DK" dirty="0">
              <a:solidFill>
                <a:srgbClr val="40404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77390223"/>
              </p:ext>
            </p:extLst>
          </p:nvPr>
        </p:nvGraphicFramePr>
        <p:xfrm>
          <a:off x="2878667" y="220603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070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>Dual </a:t>
            </a:r>
            <a:r>
              <a:rPr lang="da-DK" dirty="0" err="1" smtClean="0"/>
              <a:t>Process</a:t>
            </a:r>
            <a:r>
              <a:rPr lang="da-DK" dirty="0" smtClean="0"/>
              <a:t> </a:t>
            </a:r>
            <a:r>
              <a:rPr lang="da-DK" dirty="0" err="1" smtClean="0"/>
              <a:t>Theory</a:t>
            </a:r>
            <a:r>
              <a:rPr lang="da-DK" dirty="0" smtClean="0"/>
              <a:t> – Homo </a:t>
            </a:r>
            <a:r>
              <a:rPr lang="da-DK" dirty="0" err="1" smtClean="0"/>
              <a:t>Economicus</a:t>
            </a:r>
            <a:endParaRPr lang="da-DK" dirty="0"/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914748"/>
              </p:ext>
            </p:extLst>
          </p:nvPr>
        </p:nvGraphicFramePr>
        <p:xfrm>
          <a:off x="533400" y="2336800"/>
          <a:ext cx="6888164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4082"/>
                <a:gridCol w="3444082"/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Automatisk Tænkning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Reflekteret </a:t>
                      </a:r>
                      <a:r>
                        <a:rPr lang="da-DK" baseline="0" dirty="0" smtClean="0"/>
                        <a:t>Tænkning</a:t>
                      </a:r>
                      <a:endParaRPr lang="da-DK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Ukontrolleret</a:t>
                      </a:r>
                    </a:p>
                    <a:p>
                      <a:r>
                        <a:rPr lang="da-DK" dirty="0" smtClean="0"/>
                        <a:t>Kræver ingen ’indsats’</a:t>
                      </a:r>
                    </a:p>
                    <a:p>
                      <a:r>
                        <a:rPr lang="da-DK" dirty="0" smtClean="0"/>
                        <a:t>Associerende</a:t>
                      </a:r>
                    </a:p>
                    <a:p>
                      <a:r>
                        <a:rPr lang="da-DK" dirty="0" smtClean="0"/>
                        <a:t>Hurtig</a:t>
                      </a:r>
                    </a:p>
                    <a:p>
                      <a:r>
                        <a:rPr lang="da-DK" dirty="0" smtClean="0"/>
                        <a:t>Ubevidst</a:t>
                      </a:r>
                    </a:p>
                    <a:p>
                      <a:endParaRPr lang="da-DK" dirty="0" smtClean="0"/>
                    </a:p>
                    <a:p>
                      <a:r>
                        <a:rPr lang="da-DK" dirty="0" smtClean="0"/>
                        <a:t>Vaner og reflekser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Kontrolleret</a:t>
                      </a:r>
                    </a:p>
                    <a:p>
                      <a:r>
                        <a:rPr lang="da-DK" dirty="0" smtClean="0"/>
                        <a:t>Kræver mental indsats</a:t>
                      </a:r>
                    </a:p>
                    <a:p>
                      <a:r>
                        <a:rPr lang="da-DK" dirty="0" smtClean="0"/>
                        <a:t>Deduktiv</a:t>
                      </a:r>
                    </a:p>
                    <a:p>
                      <a:r>
                        <a:rPr lang="da-DK" dirty="0" smtClean="0"/>
                        <a:t>Langsom</a:t>
                      </a:r>
                    </a:p>
                    <a:p>
                      <a:r>
                        <a:rPr lang="da-DK" dirty="0" smtClean="0"/>
                        <a:t>Bevidst</a:t>
                      </a:r>
                    </a:p>
                    <a:p>
                      <a:endParaRPr lang="da-DK" dirty="0" smtClean="0"/>
                    </a:p>
                    <a:p>
                      <a:r>
                        <a:rPr lang="da-DK" dirty="0" smtClean="0"/>
                        <a:t>Tænker</a:t>
                      </a:r>
                      <a:r>
                        <a:rPr lang="da-DK" baseline="0" dirty="0" smtClean="0"/>
                        <a:t> over regler og systemer</a:t>
                      </a:r>
                      <a:endParaRPr lang="da-DK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628444"/>
            <a:ext cx="2803407" cy="224272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6" b="98452" l="4400" r="97600">
                        <a14:foregroundMark x1="27600" y1="47368" x2="27600" y2="47368"/>
                        <a14:foregroundMark x1="24000" y1="52012" x2="24000" y2="52012"/>
                        <a14:foregroundMark x1="11600" y1="26006" x2="11600" y2="26006"/>
                        <a14:foregroundMark x1="46800" y1="12693" x2="46800" y2="12693"/>
                        <a14:foregroundMark x1="60400" y1="5882" x2="60400" y2="5882"/>
                        <a14:foregroundMark x1="53200" y1="7430" x2="53200" y2="7430"/>
                        <a14:foregroundMark x1="44400" y1="7740" x2="44400" y2="7740"/>
                        <a14:foregroundMark x1="48000" y1="7430" x2="48000" y2="7430"/>
                        <a14:foregroundMark x1="41600" y1="8050" x2="41600" y2="8050"/>
                        <a14:foregroundMark x1="74400" y1="10526" x2="74400" y2="10526"/>
                        <a14:foregroundMark x1="68800" y1="3406" x2="68800" y2="3406"/>
                        <a14:foregroundMark x1="81200" y1="6502" x2="81200" y2="6502"/>
                        <a14:foregroundMark x1="81200" y1="14551" x2="81200" y2="14551"/>
                        <a14:foregroundMark x1="85200" y1="17957" x2="85200" y2="17957"/>
                        <a14:foregroundMark x1="88000" y1="19814" x2="88000" y2="19814"/>
                        <a14:foregroundMark x1="84000" y1="16409" x2="84000" y2="16409"/>
                        <a14:foregroundMark x1="94400" y1="46130" x2="94400" y2="46130"/>
                        <a14:foregroundMark x1="97600" y1="53560" x2="97600" y2="53560"/>
                        <a14:foregroundMark x1="95600" y1="96904" x2="95600" y2="96904"/>
                        <a14:foregroundMark x1="95600" y1="93498" x2="95600" y2="93498"/>
                        <a14:foregroundMark x1="4400" y1="95666" x2="4400" y2="95666"/>
                        <a14:foregroundMark x1="20000" y1="94737" x2="20000" y2="94737"/>
                        <a14:foregroundMark x1="19600" y1="88545" x2="19600" y2="88545"/>
                        <a14:foregroundMark x1="33200" y1="98452" x2="33200" y2="98452"/>
                        <a14:backgroundMark x1="22800" y1="42724" x2="22800" y2="42724"/>
                        <a14:backgroundMark x1="33200" y1="82043" x2="33200" y2="82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9000" y="2755900"/>
            <a:ext cx="3175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Autorite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r="13711"/>
          <a:stretch/>
        </p:blipFill>
        <p:spPr>
          <a:xfrm>
            <a:off x="0" y="-1"/>
            <a:ext cx="9144000" cy="5933805"/>
          </a:xfrm>
          <a:prstGeom prst="rect">
            <a:avLst/>
          </a:prstGeom>
        </p:spPr>
      </p:pic>
      <p:sp>
        <p:nvSpPr>
          <p:cNvPr id="2" name="Titel 6"/>
          <p:cNvSpPr txBox="1">
            <a:spLocks/>
          </p:cNvSpPr>
          <p:nvPr/>
        </p:nvSpPr>
        <p:spPr>
          <a:xfrm>
            <a:off x="0" y="5933805"/>
            <a:ext cx="9144000" cy="924194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a-DK" sz="3000" dirty="0" smtClean="0">
                <a:solidFill>
                  <a:srgbClr val="FFFFFF"/>
                </a:solidFill>
                <a:latin typeface="Geogrotesque Semibold"/>
                <a:cs typeface="Geogrotesque Semibold"/>
              </a:rPr>
              <a:t>AUTORITET</a:t>
            </a:r>
            <a:endParaRPr lang="da-DK" sz="3000" dirty="0">
              <a:solidFill>
                <a:srgbClr val="FFFFFF"/>
              </a:solidFill>
              <a:latin typeface="Geogrotesque Semibold"/>
              <a:cs typeface="Geogrotesque Semibold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4927600" y="0"/>
            <a:ext cx="4216400" cy="977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………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438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/>
          <p:cNvSpPr txBox="1">
            <a:spLocks/>
          </p:cNvSpPr>
          <p:nvPr/>
        </p:nvSpPr>
        <p:spPr>
          <a:xfrm>
            <a:off x="0" y="5933805"/>
            <a:ext cx="9144000" cy="924194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a-DK" sz="3000" dirty="0" smtClean="0">
                <a:solidFill>
                  <a:srgbClr val="FFFFFF"/>
                </a:solidFill>
                <a:latin typeface="Geogrotesque Semibold"/>
                <a:cs typeface="Geogrotesque Semibold"/>
              </a:rPr>
              <a:t>KNAPHED</a:t>
            </a:r>
            <a:endParaRPr lang="da-DK" sz="3000" dirty="0">
              <a:solidFill>
                <a:srgbClr val="FFFFFF"/>
              </a:solidFill>
              <a:latin typeface="Geogrotesque Semibold"/>
              <a:cs typeface="Geogrotesque Semibold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919190" y="444732"/>
            <a:ext cx="1142964" cy="340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2400" dirty="0" smtClean="0">
                <a:solidFill>
                  <a:srgbClr val="A5AF9D"/>
                </a:solidFill>
                <a:latin typeface="Geogrotesque Semibold"/>
                <a:cs typeface="Geogrotesque Semibold"/>
              </a:rPr>
              <a:t>/KL7</a:t>
            </a:r>
            <a:endParaRPr lang="da-DK" sz="2200" dirty="0">
              <a:solidFill>
                <a:srgbClr val="A5AF9D"/>
              </a:solidFill>
              <a:latin typeface="Geogrotesque Semibold"/>
              <a:cs typeface="Geogrotesque Semibold"/>
            </a:endParaRPr>
          </a:p>
        </p:txBody>
      </p:sp>
      <p:pic>
        <p:nvPicPr>
          <p:cNvPr id="7" name="Billede 6" descr="Scarc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r="13876"/>
          <a:stretch/>
        </p:blipFill>
        <p:spPr>
          <a:xfrm>
            <a:off x="0" y="0"/>
            <a:ext cx="9156700" cy="5937199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4927600" y="0"/>
            <a:ext cx="4216400" cy="977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………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1914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6"/>
          <p:cNvSpPr txBox="1">
            <a:spLocks/>
          </p:cNvSpPr>
          <p:nvPr/>
        </p:nvSpPr>
        <p:spPr>
          <a:xfrm>
            <a:off x="0" y="5933805"/>
            <a:ext cx="9144000" cy="924194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a-DK" sz="3000" dirty="0" smtClean="0">
                <a:solidFill>
                  <a:srgbClr val="FFFFFF"/>
                </a:solidFill>
                <a:latin typeface="Geogrotesque Semibold"/>
                <a:cs typeface="Geogrotesque Semibold"/>
              </a:rPr>
              <a:t>FLOKKEN</a:t>
            </a:r>
            <a:endParaRPr lang="da-DK" sz="3000" dirty="0">
              <a:solidFill>
                <a:srgbClr val="FFFFFF"/>
              </a:solidFill>
              <a:latin typeface="Geogrotesque Semibold"/>
              <a:cs typeface="Geogrotesque Semibold"/>
            </a:endParaRPr>
          </a:p>
        </p:txBody>
      </p:sp>
      <p:pic>
        <p:nvPicPr>
          <p:cNvPr id="7" name="Billede 6" descr="Herd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0" r="13875"/>
          <a:stretch/>
        </p:blipFill>
        <p:spPr>
          <a:xfrm>
            <a:off x="0" y="1"/>
            <a:ext cx="9144000" cy="5937199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4927600" y="0"/>
            <a:ext cx="4216400" cy="977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………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40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Dagens program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Info</a:t>
            </a:r>
          </a:p>
          <a:p>
            <a:r>
              <a:rPr lang="da-DK" dirty="0" smtClean="0"/>
              <a:t>Begreber fra bogen</a:t>
            </a:r>
          </a:p>
          <a:p>
            <a:r>
              <a:rPr lang="da-DK" dirty="0" smtClean="0"/>
              <a:t>Lidt nye inputs</a:t>
            </a:r>
          </a:p>
          <a:p>
            <a:r>
              <a:rPr lang="da-DK" dirty="0" smtClean="0"/>
              <a:t>Grupper (måske)</a:t>
            </a:r>
          </a:p>
          <a:p>
            <a:r>
              <a:rPr lang="da-DK" dirty="0" smtClean="0"/>
              <a:t>Øvelse</a:t>
            </a:r>
          </a:p>
        </p:txBody>
      </p:sp>
    </p:spTree>
    <p:extLst>
      <p:ext uri="{BB962C8B-B14F-4D97-AF65-F5344CB8AC3E}">
        <p14:creationId xmlns:p14="http://schemas.microsoft.com/office/powerpoint/2010/main" val="153763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Centrale pointer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err="1" smtClean="0"/>
              <a:t>Taking</a:t>
            </a:r>
            <a:r>
              <a:rPr lang="da-DK" dirty="0" smtClean="0"/>
              <a:t> </a:t>
            </a:r>
            <a:r>
              <a:rPr lang="da-DK" dirty="0" err="1" smtClean="0"/>
              <a:t>into</a:t>
            </a:r>
            <a:r>
              <a:rPr lang="da-DK" dirty="0" smtClean="0"/>
              <a:t> </a:t>
            </a:r>
            <a:r>
              <a:rPr lang="da-DK" dirty="0" err="1" smtClean="0"/>
              <a:t>account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good</a:t>
            </a:r>
            <a:r>
              <a:rPr lang="da-DK" dirty="0" smtClean="0"/>
              <a:t> and bad at</a:t>
            </a:r>
          </a:p>
          <a:p>
            <a:r>
              <a:rPr lang="da-DK" dirty="0" err="1" smtClean="0"/>
              <a:t>Considering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</a:t>
            </a:r>
            <a:r>
              <a:rPr lang="da-DK" dirty="0" err="1" smtClean="0"/>
              <a:t>help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with the </a:t>
            </a:r>
            <a:r>
              <a:rPr lang="da-DK" dirty="0" err="1" smtClean="0"/>
              <a:t>way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</a:t>
            </a:r>
            <a:r>
              <a:rPr lang="da-DK" dirty="0" err="1" smtClean="0"/>
              <a:t>currently</a:t>
            </a:r>
            <a:r>
              <a:rPr lang="da-DK" dirty="0" smtClean="0"/>
              <a:t> do </a:t>
            </a:r>
            <a:r>
              <a:rPr lang="da-DK" dirty="0" err="1" smtClean="0"/>
              <a:t>things</a:t>
            </a:r>
            <a:endParaRPr lang="da-DK" dirty="0" smtClean="0"/>
          </a:p>
          <a:p>
            <a:r>
              <a:rPr lang="da-DK" dirty="0" err="1" smtClean="0"/>
              <a:t>Thinking</a:t>
            </a:r>
            <a:r>
              <a:rPr lang="da-DK" dirty="0" smtClean="0"/>
              <a:t> </a:t>
            </a:r>
            <a:r>
              <a:rPr lang="da-DK" dirty="0" err="1" smtClean="0"/>
              <a:t>through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might</a:t>
            </a:r>
            <a:r>
              <a:rPr lang="da-DK" dirty="0" smtClean="0"/>
              <a:t> provide </a:t>
            </a:r>
            <a:r>
              <a:rPr lang="da-DK" dirty="0" err="1" smtClean="0"/>
              <a:t>quality</a:t>
            </a:r>
            <a:r>
              <a:rPr lang="da-DK" dirty="0" smtClean="0"/>
              <a:t> </a:t>
            </a:r>
            <a:r>
              <a:rPr lang="da-DK" dirty="0" err="1" smtClean="0"/>
              <a:t>user</a:t>
            </a:r>
            <a:r>
              <a:rPr lang="da-DK" dirty="0" smtClean="0"/>
              <a:t> </a:t>
            </a:r>
            <a:r>
              <a:rPr lang="da-DK" dirty="0" err="1" smtClean="0"/>
              <a:t>experiences</a:t>
            </a:r>
            <a:endParaRPr lang="da-DK" dirty="0" smtClean="0"/>
          </a:p>
          <a:p>
            <a:r>
              <a:rPr lang="da-DK" dirty="0" err="1" smtClean="0"/>
              <a:t>Listening</a:t>
            </a:r>
            <a:r>
              <a:rPr lang="da-DK" dirty="0" smtClean="0"/>
              <a:t> to </a:t>
            </a: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people</a:t>
            </a:r>
            <a:r>
              <a:rPr lang="da-DK" dirty="0" smtClean="0"/>
              <a:t> </a:t>
            </a:r>
            <a:r>
              <a:rPr lang="da-DK" dirty="0" err="1" smtClean="0"/>
              <a:t>want</a:t>
            </a:r>
            <a:r>
              <a:rPr lang="da-DK" dirty="0" smtClean="0"/>
              <a:t> and </a:t>
            </a:r>
            <a:r>
              <a:rPr lang="da-DK" dirty="0" err="1" smtClean="0"/>
              <a:t>getting</a:t>
            </a:r>
            <a:r>
              <a:rPr lang="da-DK" dirty="0" smtClean="0"/>
              <a:t> </a:t>
            </a:r>
            <a:r>
              <a:rPr lang="da-DK" dirty="0" err="1" smtClean="0"/>
              <a:t>them</a:t>
            </a:r>
            <a:r>
              <a:rPr lang="da-DK" dirty="0" smtClean="0"/>
              <a:t> </a:t>
            </a:r>
            <a:r>
              <a:rPr lang="da-DK" dirty="0" err="1" smtClean="0"/>
              <a:t>involved</a:t>
            </a:r>
            <a:r>
              <a:rPr lang="da-DK" dirty="0" smtClean="0"/>
              <a:t> in the design</a:t>
            </a:r>
          </a:p>
          <a:p>
            <a:r>
              <a:rPr lang="da-DK" dirty="0" smtClean="0"/>
              <a:t>Using </a:t>
            </a:r>
            <a:r>
              <a:rPr lang="da-DK" dirty="0" err="1" smtClean="0"/>
              <a:t>tried</a:t>
            </a:r>
            <a:r>
              <a:rPr lang="da-DK" dirty="0" smtClean="0"/>
              <a:t> and </a:t>
            </a:r>
            <a:r>
              <a:rPr lang="da-DK" dirty="0" err="1" smtClean="0"/>
              <a:t>tested</a:t>
            </a:r>
            <a:r>
              <a:rPr lang="da-DK" dirty="0" smtClean="0"/>
              <a:t> </a:t>
            </a:r>
            <a:r>
              <a:rPr lang="da-DK" dirty="0" err="1" smtClean="0"/>
              <a:t>user-based</a:t>
            </a:r>
            <a:r>
              <a:rPr lang="da-DK" dirty="0" smtClean="0"/>
              <a:t> </a:t>
            </a:r>
            <a:r>
              <a:rPr lang="da-DK" dirty="0" err="1" smtClean="0"/>
              <a:t>techniques</a:t>
            </a:r>
            <a:r>
              <a:rPr lang="da-DK" dirty="0" smtClean="0"/>
              <a:t> </a:t>
            </a:r>
            <a:r>
              <a:rPr lang="da-DK" dirty="0" err="1" smtClean="0"/>
              <a:t>during</a:t>
            </a:r>
            <a:r>
              <a:rPr lang="da-DK" dirty="0" smtClean="0"/>
              <a:t> the design proces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057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Novel interface</a:t>
            </a:r>
          </a:p>
        </p:txBody>
      </p:sp>
      <p:pic>
        <p:nvPicPr>
          <p:cNvPr id="27650" name="Content Placeholder 5" descr="fig_01_03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382" r="-71382"/>
          <a:stretch>
            <a:fillRect/>
          </a:stretch>
        </p:blipFill>
        <p:spPr>
          <a:xfrm>
            <a:off x="-1752600" y="1676400"/>
            <a:ext cx="8229600" cy="4525963"/>
          </a:xfrm>
        </p:spPr>
      </p:pic>
      <p:pic>
        <p:nvPicPr>
          <p:cNvPr id="27651" name="Picture 6" descr="fig_01_03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5" y="1676400"/>
            <a:ext cx="3463925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81719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2154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 dirty="0">
                <a:latin typeface="Verdana" charset="0"/>
              </a:rPr>
              <a:t>HCI Interaktionsdesign</a:t>
            </a:r>
          </a:p>
        </p:txBody>
      </p:sp>
      <p:pic>
        <p:nvPicPr>
          <p:cNvPr id="35842" name="Picture Placeholder 6" descr="fig_01_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" b="-9322"/>
          <a:stretch>
            <a:fillRect/>
          </a:stretch>
        </p:blipFill>
        <p:spPr bwMode="auto">
          <a:xfrm>
            <a:off x="755650" y="981075"/>
            <a:ext cx="7416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8585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Content Placeholder 6" descr="fig_01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25" b="-18025"/>
          <a:stretch>
            <a:fillRect/>
          </a:stretch>
        </p:blipFill>
        <p:spPr bwMode="auto">
          <a:xfrm>
            <a:off x="5376863" y="1844675"/>
            <a:ext cx="3317089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26035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a-DK" dirty="0" smtClean="0">
                <a:latin typeface="Verdana" charset="0"/>
                <a:ea typeface="+mj-ea"/>
                <a:cs typeface="+mj-cs"/>
              </a:rPr>
              <a:t>Hvem er involveret i interaktionsdesign?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950" y="1628775"/>
            <a:ext cx="5689600" cy="4525963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da-DK" sz="2400" dirty="0" smtClean="0">
                <a:latin typeface="Verdana" charset="0"/>
                <a:ea typeface="+mn-ea"/>
                <a:cs typeface="+mn-cs"/>
              </a:rPr>
              <a:t>Mange mennesker med forskellig baggrunde er involveret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da-DK" sz="2400" dirty="0" smtClean="0">
              <a:latin typeface="Verdana" charset="0"/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da-DK" sz="2400" dirty="0" smtClean="0">
                <a:latin typeface="Verdana" charset="0"/>
                <a:ea typeface="+mn-ea"/>
                <a:cs typeface="+mn-cs"/>
              </a:rPr>
              <a:t>Forskellige perspektiver og forskellige måder at se og snakke om tingene på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da-DK" sz="2400" dirty="0" smtClean="0">
              <a:latin typeface="Verdana" charset="0"/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da-DK" sz="2400" dirty="0" smtClean="0">
                <a:latin typeface="Verdana" charset="0"/>
                <a:ea typeface="+mn-ea"/>
                <a:cs typeface="+mn-cs"/>
              </a:rPr>
              <a:t>Fordele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da-DK" sz="2000" dirty="0" smtClean="0">
                <a:latin typeface="Verdana" charset="0"/>
                <a:ea typeface="+mn-ea"/>
              </a:rPr>
              <a:t>Der genereres flere ideer og designs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da-DK" sz="2400" dirty="0" smtClean="0">
              <a:latin typeface="Verdana" charset="0"/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da-DK" sz="2400" dirty="0" smtClean="0">
                <a:latin typeface="Verdana" charset="0"/>
                <a:ea typeface="+mn-ea"/>
                <a:cs typeface="+mn-cs"/>
              </a:rPr>
              <a:t>Ulemper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da-DK" sz="2000" dirty="0" smtClean="0">
                <a:latin typeface="Verdana" charset="0"/>
                <a:ea typeface="+mn-ea"/>
              </a:rPr>
              <a:t>Det er svært at kommunikere og komme videre med de designs der laves</a:t>
            </a:r>
            <a:endParaRPr lang="da-DK" sz="2400" dirty="0" smtClean="0">
              <a:latin typeface="Verdana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01352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Brugeroplevelsen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29600" cy="4525963"/>
          </a:xfrm>
        </p:spPr>
        <p:txBody>
          <a:bodyPr/>
          <a:lstStyle/>
          <a:p>
            <a:pPr eaLnBrk="1" hangingPunct="1"/>
            <a:r>
              <a:rPr lang="da-DK" sz="2800">
                <a:latin typeface="Verdana" charset="0"/>
              </a:rPr>
              <a:t>Hvordan et produkt opfører sig og benyttes af mennesker i den virkelige verden</a:t>
            </a:r>
          </a:p>
          <a:p>
            <a:pPr lvl="1" eaLnBrk="1" hangingPunct="1"/>
            <a:r>
              <a:rPr lang="da-DK" sz="1600">
                <a:latin typeface="Verdana" charset="0"/>
              </a:rPr>
              <a:t>Den måde folk forholder sig til det følelsesmæssigt og deres tilfredsstillelse ved at bruge det, ved at se på det, ved at holde det og åbne og lukke det.</a:t>
            </a:r>
            <a:endParaRPr lang="da-DK" altLang="ja-JP" sz="1600">
              <a:latin typeface="Verdana" charset="0"/>
            </a:endParaRPr>
          </a:p>
          <a:p>
            <a:pPr lvl="1" eaLnBrk="1" hangingPunct="1"/>
            <a:r>
              <a:rPr lang="da-DK" altLang="ja-JP" sz="1600">
                <a:latin typeface="Verdana" charset="0"/>
              </a:rPr>
              <a:t>“every product that is used by someone has a user experience: newspapers, ketchup bottles, reclining armchairs, cardigan sweaters.” (Garrett, 2003)</a:t>
            </a:r>
            <a:endParaRPr lang="da-DK" altLang="ja-JP" sz="2000">
              <a:latin typeface="Verdana" charset="0"/>
            </a:endParaRPr>
          </a:p>
          <a:p>
            <a:pPr eaLnBrk="1" hangingPunct="1"/>
            <a:r>
              <a:rPr lang="da-DK" sz="2800">
                <a:latin typeface="Verdana" charset="0"/>
              </a:rPr>
              <a:t>Man kan ikke designe en brugeroplevelse, kun designe </a:t>
            </a:r>
            <a:r>
              <a:rPr lang="da-DK" sz="2800" i="1">
                <a:latin typeface="Verdana" charset="0"/>
              </a:rPr>
              <a:t>til</a:t>
            </a:r>
            <a:r>
              <a:rPr lang="da-DK" sz="2800">
                <a:latin typeface="Verdana" charset="0"/>
              </a:rPr>
              <a:t> en brugeroplevelse.</a:t>
            </a:r>
          </a:p>
        </p:txBody>
      </p:sp>
    </p:spTree>
    <p:extLst>
      <p:ext uri="{BB962C8B-B14F-4D97-AF65-F5344CB8AC3E}">
        <p14:creationId xmlns:p14="http://schemas.microsoft.com/office/powerpoint/2010/main" val="335006782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7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Hvad ’gør’ en oplevelser?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Ifølge McCarthy &amp; </a:t>
            </a:r>
            <a:r>
              <a:rPr lang="da-DK" dirty="0" err="1" smtClean="0"/>
              <a:t>Wright’s</a:t>
            </a:r>
            <a:r>
              <a:rPr lang="da-DK" dirty="0" smtClean="0"/>
              <a:t> holistiske perspektiv:</a:t>
            </a:r>
          </a:p>
          <a:p>
            <a:r>
              <a:rPr lang="da-DK" dirty="0" smtClean="0"/>
              <a:t>The </a:t>
            </a:r>
            <a:r>
              <a:rPr lang="da-DK" dirty="0" err="1" smtClean="0"/>
              <a:t>sensual</a:t>
            </a:r>
            <a:r>
              <a:rPr lang="da-DK" dirty="0" smtClean="0"/>
              <a:t> </a:t>
            </a:r>
            <a:r>
              <a:rPr lang="da-DK" dirty="0" err="1" smtClean="0"/>
              <a:t>thread</a:t>
            </a:r>
            <a:endParaRPr lang="da-DK" dirty="0"/>
          </a:p>
          <a:p>
            <a:r>
              <a:rPr lang="da-DK" dirty="0" smtClean="0"/>
              <a:t>The </a:t>
            </a:r>
            <a:r>
              <a:rPr lang="da-DK" dirty="0" err="1" smtClean="0"/>
              <a:t>emotional</a:t>
            </a:r>
            <a:r>
              <a:rPr lang="da-DK" dirty="0" smtClean="0"/>
              <a:t> </a:t>
            </a:r>
            <a:r>
              <a:rPr lang="da-DK" dirty="0" err="1" smtClean="0"/>
              <a:t>thread</a:t>
            </a:r>
            <a:endParaRPr lang="da-DK" dirty="0" smtClean="0"/>
          </a:p>
          <a:p>
            <a:r>
              <a:rPr lang="da-DK" dirty="0" smtClean="0"/>
              <a:t>The </a:t>
            </a:r>
            <a:r>
              <a:rPr lang="da-DK" dirty="0" err="1" smtClean="0"/>
              <a:t>composistional</a:t>
            </a:r>
            <a:r>
              <a:rPr lang="da-DK" dirty="0" smtClean="0"/>
              <a:t> </a:t>
            </a:r>
            <a:r>
              <a:rPr lang="da-DK" dirty="0" err="1" smtClean="0"/>
              <a:t>thread</a:t>
            </a:r>
            <a:endParaRPr lang="da-DK" dirty="0" smtClean="0"/>
          </a:p>
          <a:p>
            <a:r>
              <a:rPr lang="da-DK" dirty="0" smtClean="0"/>
              <a:t>The </a:t>
            </a:r>
            <a:r>
              <a:rPr lang="da-DK" dirty="0" err="1" smtClean="0"/>
              <a:t>spatio</a:t>
            </a:r>
            <a:r>
              <a:rPr lang="da-DK" dirty="0" smtClean="0"/>
              <a:t>-temporal </a:t>
            </a:r>
            <a:r>
              <a:rPr lang="da-DK" dirty="0" err="1" smtClean="0"/>
              <a:t>thread</a:t>
            </a:r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380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Usability</a:t>
            </a:r>
            <a:r>
              <a:rPr lang="da-DK" dirty="0" smtClean="0"/>
              <a:t> </a:t>
            </a:r>
            <a:r>
              <a:rPr lang="da-DK" dirty="0" err="1" smtClean="0"/>
              <a:t>goals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Effective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(</a:t>
            </a:r>
            <a:r>
              <a:rPr lang="da-DK" i="1" dirty="0" err="1" smtClean="0"/>
              <a:t>effectiveness</a:t>
            </a:r>
            <a:r>
              <a:rPr lang="da-DK" dirty="0" smtClean="0"/>
              <a:t>)</a:t>
            </a:r>
          </a:p>
          <a:p>
            <a:r>
              <a:rPr lang="da-DK" dirty="0" err="1" smtClean="0"/>
              <a:t>Efficent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(</a:t>
            </a:r>
            <a:r>
              <a:rPr lang="da-DK" i="1" dirty="0" err="1" smtClean="0"/>
              <a:t>efficiency</a:t>
            </a:r>
            <a:r>
              <a:rPr lang="da-DK" dirty="0" smtClean="0"/>
              <a:t>)</a:t>
            </a:r>
          </a:p>
          <a:p>
            <a:r>
              <a:rPr lang="da-DK" dirty="0" err="1" smtClean="0"/>
              <a:t>Safe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(</a:t>
            </a:r>
            <a:r>
              <a:rPr lang="da-DK" i="1" dirty="0" err="1" smtClean="0"/>
              <a:t>safety</a:t>
            </a:r>
            <a:r>
              <a:rPr lang="da-DK" dirty="0" smtClean="0"/>
              <a:t>)</a:t>
            </a:r>
          </a:p>
          <a:p>
            <a:r>
              <a:rPr lang="da-DK" dirty="0" err="1" smtClean="0"/>
              <a:t>Having</a:t>
            </a:r>
            <a:r>
              <a:rPr lang="da-DK" dirty="0" smtClean="0"/>
              <a:t> </a:t>
            </a:r>
            <a:r>
              <a:rPr lang="da-DK" dirty="0" err="1" smtClean="0"/>
              <a:t>good</a:t>
            </a:r>
            <a:r>
              <a:rPr lang="da-DK" dirty="0" smtClean="0"/>
              <a:t> </a:t>
            </a:r>
            <a:r>
              <a:rPr lang="da-DK" dirty="0" err="1" smtClean="0"/>
              <a:t>utility</a:t>
            </a:r>
            <a:r>
              <a:rPr lang="da-DK" dirty="0" smtClean="0"/>
              <a:t> (</a:t>
            </a:r>
            <a:r>
              <a:rPr lang="da-DK" i="1" dirty="0" err="1" smtClean="0"/>
              <a:t>utility</a:t>
            </a:r>
            <a:r>
              <a:rPr lang="da-DK" dirty="0" smtClean="0"/>
              <a:t>)</a:t>
            </a:r>
          </a:p>
          <a:p>
            <a:r>
              <a:rPr lang="da-DK" dirty="0" err="1" smtClean="0"/>
              <a:t>Easy</a:t>
            </a:r>
            <a:r>
              <a:rPr lang="da-DK" dirty="0" smtClean="0"/>
              <a:t> to </a:t>
            </a:r>
            <a:r>
              <a:rPr lang="da-DK" dirty="0" err="1" smtClean="0"/>
              <a:t>learn</a:t>
            </a:r>
            <a:r>
              <a:rPr lang="da-DK" dirty="0" smtClean="0"/>
              <a:t> (</a:t>
            </a:r>
            <a:r>
              <a:rPr lang="da-DK" i="1" dirty="0" err="1" smtClean="0"/>
              <a:t>learnability</a:t>
            </a:r>
            <a:r>
              <a:rPr lang="da-DK" dirty="0" smtClean="0"/>
              <a:t>)</a:t>
            </a:r>
          </a:p>
          <a:p>
            <a:r>
              <a:rPr lang="da-DK" dirty="0" err="1" smtClean="0"/>
              <a:t>Easy</a:t>
            </a:r>
            <a:r>
              <a:rPr lang="da-DK" dirty="0" smtClean="0"/>
              <a:t> to </a:t>
            </a:r>
            <a:r>
              <a:rPr lang="da-DK" dirty="0" err="1" smtClean="0"/>
              <a:t>remember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</a:t>
            </a:r>
            <a:r>
              <a:rPr lang="da-DK" dirty="0" err="1" smtClean="0"/>
              <a:t>use</a:t>
            </a:r>
            <a:r>
              <a:rPr lang="da-DK" dirty="0" smtClean="0"/>
              <a:t> (</a:t>
            </a:r>
            <a:r>
              <a:rPr lang="da-DK" i="1" dirty="0" err="1" smtClean="0"/>
              <a:t>memorability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3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User </a:t>
            </a:r>
            <a:r>
              <a:rPr lang="da-DK" dirty="0" err="1" smtClean="0"/>
              <a:t>experience</a:t>
            </a:r>
            <a:r>
              <a:rPr lang="da-DK" dirty="0" smtClean="0"/>
              <a:t> </a:t>
            </a:r>
            <a:r>
              <a:rPr lang="da-DK" dirty="0" err="1" smtClean="0"/>
              <a:t>goals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Desiable</a:t>
            </a:r>
            <a:r>
              <a:rPr lang="da-DK" dirty="0" smtClean="0"/>
              <a:t> </a:t>
            </a:r>
            <a:r>
              <a:rPr lang="da-DK" dirty="0" err="1" smtClean="0"/>
              <a:t>Aspects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  </a:t>
            </a:r>
            <a:r>
              <a:rPr lang="da-DK" dirty="0" err="1" smtClean="0"/>
              <a:t>Satisfying</a:t>
            </a:r>
            <a:r>
              <a:rPr lang="da-DK" dirty="0" smtClean="0"/>
              <a:t>, </a:t>
            </a:r>
            <a:r>
              <a:rPr lang="da-DK" dirty="0" err="1" smtClean="0"/>
              <a:t>Enjoyable</a:t>
            </a:r>
            <a:r>
              <a:rPr lang="da-DK" dirty="0" smtClean="0"/>
              <a:t>, </a:t>
            </a:r>
            <a:r>
              <a:rPr lang="da-DK" dirty="0" err="1" smtClean="0"/>
              <a:t>Engageing</a:t>
            </a:r>
            <a:r>
              <a:rPr lang="da-DK" dirty="0" smtClean="0"/>
              <a:t>, </a:t>
            </a:r>
            <a:r>
              <a:rPr lang="da-DK" dirty="0" err="1" smtClean="0"/>
              <a:t>Pleasurable</a:t>
            </a:r>
            <a:r>
              <a:rPr lang="da-DK" dirty="0" smtClean="0"/>
              <a:t>, </a:t>
            </a:r>
            <a:r>
              <a:rPr lang="da-DK" dirty="0" err="1" smtClean="0"/>
              <a:t>Exciting</a:t>
            </a:r>
            <a:r>
              <a:rPr lang="da-DK" dirty="0" smtClean="0"/>
              <a:t>, </a:t>
            </a:r>
            <a:r>
              <a:rPr lang="da-DK" dirty="0" err="1" smtClean="0"/>
              <a:t>Entertaining</a:t>
            </a:r>
            <a:r>
              <a:rPr lang="da-DK" dirty="0" smtClean="0"/>
              <a:t>, </a:t>
            </a:r>
            <a:r>
              <a:rPr lang="da-DK" dirty="0" err="1" smtClean="0"/>
              <a:t>Helpful</a:t>
            </a:r>
            <a:r>
              <a:rPr lang="da-DK" dirty="0" smtClean="0"/>
              <a:t>, </a:t>
            </a:r>
            <a:r>
              <a:rPr lang="da-DK" dirty="0" err="1" smtClean="0"/>
              <a:t>Motivating</a:t>
            </a:r>
            <a:r>
              <a:rPr lang="da-DK" dirty="0" smtClean="0"/>
              <a:t>, </a:t>
            </a:r>
            <a:r>
              <a:rPr lang="da-DK" dirty="0" err="1" smtClean="0"/>
              <a:t>Challenging</a:t>
            </a:r>
            <a:r>
              <a:rPr lang="da-DK" dirty="0" smtClean="0"/>
              <a:t>, </a:t>
            </a:r>
            <a:r>
              <a:rPr lang="da-DK" dirty="0" err="1" smtClean="0"/>
              <a:t>Enhancing</a:t>
            </a:r>
            <a:r>
              <a:rPr lang="da-DK" dirty="0" smtClean="0"/>
              <a:t> </a:t>
            </a:r>
            <a:r>
              <a:rPr lang="da-DK" dirty="0" err="1" smtClean="0"/>
              <a:t>Sociability</a:t>
            </a:r>
            <a:r>
              <a:rPr lang="da-DK" dirty="0" smtClean="0"/>
              <a:t>, </a:t>
            </a:r>
            <a:r>
              <a:rPr lang="da-DK" dirty="0" err="1" smtClean="0"/>
              <a:t>Enhancing</a:t>
            </a:r>
            <a:r>
              <a:rPr lang="da-DK" dirty="0" smtClean="0"/>
              <a:t> </a:t>
            </a:r>
            <a:r>
              <a:rPr lang="da-DK" dirty="0" err="1" smtClean="0"/>
              <a:t>Creativity</a:t>
            </a:r>
            <a:r>
              <a:rPr lang="da-DK" dirty="0" smtClean="0"/>
              <a:t>, </a:t>
            </a:r>
            <a:r>
              <a:rPr lang="da-DK" dirty="0" err="1" smtClean="0"/>
              <a:t>Cognitively</a:t>
            </a:r>
            <a:r>
              <a:rPr lang="da-DK" dirty="0" smtClean="0"/>
              <a:t> </a:t>
            </a:r>
            <a:r>
              <a:rPr lang="da-DK" dirty="0" err="1" smtClean="0"/>
              <a:t>Stimulating</a:t>
            </a:r>
            <a:r>
              <a:rPr lang="da-DK" dirty="0" smtClean="0"/>
              <a:t>, Fun, </a:t>
            </a:r>
            <a:r>
              <a:rPr lang="da-DK" dirty="0" err="1" smtClean="0"/>
              <a:t>Provocative</a:t>
            </a:r>
            <a:r>
              <a:rPr lang="da-DK" dirty="0" smtClean="0"/>
              <a:t>, </a:t>
            </a:r>
            <a:r>
              <a:rPr lang="da-DK" dirty="0" err="1" smtClean="0"/>
              <a:t>Surprising</a:t>
            </a:r>
            <a:r>
              <a:rPr lang="da-DK" dirty="0" smtClean="0"/>
              <a:t>, </a:t>
            </a:r>
            <a:r>
              <a:rPr lang="da-DK" dirty="0" err="1" smtClean="0"/>
              <a:t>Rewarding</a:t>
            </a:r>
            <a:r>
              <a:rPr lang="da-DK" dirty="0" smtClean="0"/>
              <a:t>, </a:t>
            </a:r>
            <a:r>
              <a:rPr lang="da-DK" dirty="0" err="1" smtClean="0"/>
              <a:t>Emotionally</a:t>
            </a:r>
            <a:r>
              <a:rPr lang="da-DK" dirty="0" smtClean="0"/>
              <a:t> </a:t>
            </a:r>
            <a:r>
              <a:rPr lang="da-DK" dirty="0" err="1" smtClean="0"/>
              <a:t>Fulfilling</a:t>
            </a:r>
            <a:r>
              <a:rPr lang="da-DK" dirty="0" smtClean="0"/>
              <a:t>.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507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333375"/>
            <a:ext cx="77724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Designprincipper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700213"/>
            <a:ext cx="7772400" cy="41148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da-DK" sz="2400" dirty="0" err="1">
                <a:latin typeface="Verdana" charset="0"/>
              </a:rPr>
              <a:t>Generaliserbare</a:t>
            </a:r>
            <a:r>
              <a:rPr lang="da-DK" sz="2400" dirty="0">
                <a:latin typeface="Verdana" charset="0"/>
              </a:rPr>
              <a:t> abstraktioner ift. At tænke over de forskellige designaspekter.</a:t>
            </a:r>
          </a:p>
          <a:p>
            <a:pPr eaLnBrk="1" hangingPunct="1">
              <a:lnSpc>
                <a:spcPct val="90000"/>
              </a:lnSpc>
              <a:defRPr/>
            </a:pPr>
            <a:endParaRPr lang="da-DK" sz="8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400" dirty="0">
                <a:latin typeface="Verdana" charset="0"/>
              </a:rPr>
              <a:t>The </a:t>
            </a:r>
            <a:r>
              <a:rPr lang="da-DK" sz="2400" dirty="0" err="1">
                <a:latin typeface="Verdana" charset="0"/>
              </a:rPr>
              <a:t>do’s</a:t>
            </a:r>
            <a:r>
              <a:rPr lang="da-DK" sz="2400" dirty="0">
                <a:latin typeface="Verdana" charset="0"/>
              </a:rPr>
              <a:t> and </a:t>
            </a:r>
            <a:r>
              <a:rPr lang="da-DK" sz="2400" dirty="0" err="1">
                <a:latin typeface="Verdana" charset="0"/>
              </a:rPr>
              <a:t>don’ts</a:t>
            </a:r>
            <a:r>
              <a:rPr lang="da-DK" sz="2400" dirty="0">
                <a:latin typeface="Verdana" charset="0"/>
              </a:rPr>
              <a:t> of </a:t>
            </a:r>
            <a:r>
              <a:rPr lang="da-DK" sz="2400" dirty="0" err="1">
                <a:latin typeface="Verdana" charset="0"/>
              </a:rPr>
              <a:t>interaction</a:t>
            </a:r>
            <a:r>
              <a:rPr lang="da-DK" sz="2400" dirty="0">
                <a:latin typeface="Verdana" charset="0"/>
              </a:rPr>
              <a:t> design</a:t>
            </a:r>
          </a:p>
          <a:p>
            <a:pPr eaLnBrk="1" hangingPunct="1">
              <a:lnSpc>
                <a:spcPct val="90000"/>
              </a:lnSpc>
              <a:defRPr/>
            </a:pPr>
            <a:endParaRPr lang="da-DK" sz="8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400" dirty="0">
                <a:latin typeface="Verdana" charset="0"/>
              </a:rPr>
              <a:t>Hvad skal interfacet tilbyde og ikke tilbyde?</a:t>
            </a:r>
          </a:p>
          <a:p>
            <a:pPr eaLnBrk="1" hangingPunct="1">
              <a:lnSpc>
                <a:spcPct val="90000"/>
              </a:lnSpc>
              <a:defRPr/>
            </a:pPr>
            <a:endParaRPr lang="da-DK" sz="8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400" dirty="0">
                <a:latin typeface="Verdana" charset="0"/>
              </a:rPr>
              <a:t>Udledt af et </a:t>
            </a:r>
            <a:r>
              <a:rPr lang="da-DK" sz="2400" dirty="0" err="1">
                <a:latin typeface="Verdana" charset="0"/>
              </a:rPr>
              <a:t>mix</a:t>
            </a:r>
            <a:r>
              <a:rPr lang="da-DK" sz="2400" dirty="0">
                <a:latin typeface="Verdana" charset="0"/>
              </a:rPr>
              <a:t> af teoribaseret viden, erfaringer og sund fornuft.</a:t>
            </a:r>
          </a:p>
          <a:p>
            <a:pPr eaLnBrk="1" hangingPunct="1">
              <a:lnSpc>
                <a:spcPct val="90000"/>
              </a:lnSpc>
              <a:defRPr/>
            </a:pPr>
            <a:endParaRPr lang="da-DK" sz="24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400" dirty="0">
                <a:latin typeface="Verdana" charset="0"/>
              </a:rPr>
              <a:t>Kan give </a:t>
            </a:r>
            <a:r>
              <a:rPr lang="da-DK" sz="2400" dirty="0" err="1">
                <a:latin typeface="Verdana" charset="0"/>
              </a:rPr>
              <a:t>trade-offs</a:t>
            </a:r>
            <a:r>
              <a:rPr lang="da-DK" sz="2400" dirty="0">
                <a:latin typeface="Verdana" charset="0"/>
              </a:rPr>
              <a:t>, når man prøver at implementere flere af dem samtidigt</a:t>
            </a:r>
            <a:r>
              <a:rPr lang="da-DK" sz="2400" dirty="0" smtClean="0">
                <a:latin typeface="Verdana" charset="0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Font typeface="Arial" charset="0"/>
              <a:buNone/>
              <a:defRPr/>
            </a:pPr>
            <a:endParaRPr lang="da-DK" sz="24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105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Info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Husk; der er ikke undervisning i næste uge (grundet reeksamen på OPTEK)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481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Visibility</a:t>
            </a:r>
          </a:p>
        </p:txBody>
      </p:sp>
      <p:sp>
        <p:nvSpPr>
          <p:cNvPr id="65538" name="Rectangle 4"/>
          <p:cNvSpPr>
            <a:spLocks noChangeArrowheads="1"/>
          </p:cNvSpPr>
          <p:nvPr>
            <p:ph type="body" idx="4294967295"/>
          </p:nvPr>
        </p:nvSpPr>
        <p:spPr>
          <a:xfrm>
            <a:off x="2895600" y="1773238"/>
            <a:ext cx="6248400" cy="4114800"/>
          </a:xfrm>
          <a:noFill/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• Dette er et kontrolpanel til en elevator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a-DK" sz="240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• Hvordan virker det?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a-DK" sz="240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• Tryk på en knap for at komme til en bestemt etage?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a-DK" sz="240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• Der sker intet…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a-DK" sz="240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Det er ikke synligt hvad man skal gøre…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da-DK" sz="2400">
              <a:latin typeface="Verdana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da-DK" sz="2400">
                <a:latin typeface="Verdana" charset="0"/>
              </a:rPr>
              <a:t>Ting skal være synlige.</a:t>
            </a:r>
            <a:endParaRPr lang="da-DK" sz="2400">
              <a:latin typeface="Times" charset="0"/>
            </a:endParaRP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2541588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381000" y="5486400"/>
            <a:ext cx="2971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>
                <a:latin typeface="Geneva" charset="0"/>
              </a:rPr>
              <a:t>From: www.baddesigns.com</a:t>
            </a:r>
            <a:endParaRPr lang="en-GB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104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Feedback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628775"/>
            <a:ext cx="7772400" cy="4114800"/>
          </a:xfrm>
        </p:spPr>
        <p:txBody>
          <a:bodyPr/>
          <a:lstStyle/>
          <a:p>
            <a:pPr eaLnBrk="1" hangingPunct="1"/>
            <a:r>
              <a:rPr lang="da-DK" sz="2800">
                <a:latin typeface="Verdana" charset="0"/>
              </a:rPr>
              <a:t>Send information tibage til brugeren om hvad der er sket</a:t>
            </a:r>
          </a:p>
          <a:p>
            <a:pPr eaLnBrk="1" hangingPunct="1"/>
            <a:r>
              <a:rPr lang="da-DK" sz="2800">
                <a:latin typeface="Verdana" charset="0"/>
              </a:rPr>
              <a:t>Inkluderer lyd, markering, animation og kombinationer af disse.</a:t>
            </a:r>
            <a:endParaRPr lang="da-DK" sz="2400">
              <a:latin typeface="Verdana" charset="0"/>
            </a:endParaRPr>
          </a:p>
          <a:p>
            <a:pPr lvl="1" eaLnBrk="1" hangingPunct="1"/>
            <a:r>
              <a:rPr lang="da-DK" sz="2000">
                <a:latin typeface="Verdana" charset="0"/>
              </a:rPr>
              <a:t>F.eks. Når en knap trykkes på, så giv lyd eller visuelt feedback:</a:t>
            </a: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150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150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6"/>
          <p:cNvSpPr>
            <a:spLocks noChangeArrowheads="1"/>
          </p:cNvSpPr>
          <p:nvPr/>
        </p:nvSpPr>
        <p:spPr bwMode="auto">
          <a:xfrm>
            <a:off x="3048000" y="5715000"/>
            <a:ext cx="762000" cy="304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da-DK" sz="2400" baseline="-25000">
              <a:latin typeface="Times" charset="0"/>
            </a:endParaRPr>
          </a:p>
        </p:txBody>
      </p:sp>
      <p:pic>
        <p:nvPicPr>
          <p:cNvPr id="675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81600"/>
            <a:ext cx="800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1" name="Text Box 8"/>
          <p:cNvSpPr txBox="1">
            <a:spLocks noChangeArrowheads="1"/>
          </p:cNvSpPr>
          <p:nvPr/>
        </p:nvSpPr>
        <p:spPr bwMode="auto">
          <a:xfrm>
            <a:off x="2743200" y="5105400"/>
            <a:ext cx="1404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GB" sz="1800">
                <a:latin typeface="Geneva" charset="0"/>
              </a:rPr>
              <a:t>“</a:t>
            </a:r>
            <a:r>
              <a:rPr lang="en-GB" altLang="ja-JP" sz="1800">
                <a:latin typeface="Geneva" charset="0"/>
              </a:rPr>
              <a:t>ccclichhk</a:t>
            </a:r>
            <a:r>
              <a:rPr lang="ja-JP" altLang="en-GB" sz="1800">
                <a:latin typeface="Geneva" charset="0"/>
              </a:rPr>
              <a:t>”</a:t>
            </a:r>
            <a:endParaRPr lang="en-GB" sz="1800">
              <a:latin typeface="Geneva" charset="0"/>
            </a:endParaRPr>
          </a:p>
        </p:txBody>
      </p:sp>
      <p:sp>
        <p:nvSpPr>
          <p:cNvPr id="67592" name="Line 9"/>
          <p:cNvSpPr>
            <a:spLocks noChangeShapeType="1"/>
          </p:cNvSpPr>
          <p:nvPr/>
        </p:nvSpPr>
        <p:spPr bwMode="auto">
          <a:xfrm>
            <a:off x="2362200" y="5334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a-DK"/>
          </a:p>
        </p:txBody>
      </p:sp>
      <p:sp>
        <p:nvSpPr>
          <p:cNvPr id="67593" name="Line 10"/>
          <p:cNvSpPr>
            <a:spLocks noChangeShapeType="1"/>
          </p:cNvSpPr>
          <p:nvPr/>
        </p:nvSpPr>
        <p:spPr bwMode="auto">
          <a:xfrm>
            <a:off x="2514600" y="5791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51884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Constraints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557338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a-DK" sz="2800">
                <a:latin typeface="Verdana" charset="0"/>
              </a:rPr>
              <a:t>Begræns de mulige handlinger, der kan foretages.</a:t>
            </a:r>
          </a:p>
          <a:p>
            <a:pPr eaLnBrk="1" hangingPunct="1">
              <a:lnSpc>
                <a:spcPct val="90000"/>
              </a:lnSpc>
            </a:pPr>
            <a:endParaRPr lang="da-DK" sz="2800">
              <a:latin typeface="Verdan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sz="2800">
                <a:latin typeface="Verdana" charset="0"/>
              </a:rPr>
              <a:t>Hjælper med at undgå at vælge forkerte handlinger.</a:t>
            </a:r>
          </a:p>
          <a:p>
            <a:pPr eaLnBrk="1" hangingPunct="1">
              <a:lnSpc>
                <a:spcPct val="90000"/>
              </a:lnSpc>
            </a:pPr>
            <a:endParaRPr lang="da-DK" sz="2800">
              <a:latin typeface="Verdan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sz="2800">
                <a:latin typeface="Verdana" charset="0"/>
              </a:rPr>
              <a:t>Fysiske objekter kan designes til at begrænse ting/handlinger</a:t>
            </a:r>
          </a:p>
          <a:p>
            <a:pPr lvl="1" eaLnBrk="1" hangingPunct="1">
              <a:lnSpc>
                <a:spcPct val="90000"/>
              </a:lnSpc>
            </a:pPr>
            <a:r>
              <a:rPr lang="da-DK" sz="1600">
                <a:latin typeface="Verdana" charset="0"/>
              </a:rPr>
              <a:t>F.eks. Du kan kun indsætte nøglen i låsen på én måde</a:t>
            </a:r>
          </a:p>
          <a:p>
            <a:pPr eaLnBrk="1" hangingPunct="1">
              <a:lnSpc>
                <a:spcPct val="90000"/>
              </a:lnSpc>
            </a:pPr>
            <a:endParaRPr lang="da-DK" sz="2400">
              <a:latin typeface="Verdana" charset="0"/>
            </a:endParaRPr>
          </a:p>
          <a:p>
            <a:pPr lvl="1" eaLnBrk="1" hangingPunct="1">
              <a:lnSpc>
                <a:spcPct val="90000"/>
              </a:lnSpc>
            </a:pPr>
            <a:endParaRPr lang="da-DK" sz="200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064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Consistency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296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a-DK" dirty="0" smtClean="0">
                <a:latin typeface="Verdana" charset="0"/>
                <a:ea typeface="+mn-ea"/>
                <a:cs typeface="+mn-cs"/>
              </a:rPr>
              <a:t>Design interfaces til at have lignende handlinger og brug ens elementer til ens handlinger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a-DK" dirty="0" smtClean="0">
                <a:latin typeface="Verdana" charset="0"/>
                <a:ea typeface="+mn-ea"/>
                <a:cs typeface="+mn-cs"/>
              </a:rPr>
              <a:t>F.eks.: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da-DK" dirty="0" smtClean="0">
                <a:latin typeface="Verdana" charset="0"/>
                <a:ea typeface="+mn-ea"/>
              </a:rPr>
              <a:t>Brug altid </a:t>
            </a:r>
            <a:r>
              <a:rPr lang="da-DK" dirty="0" err="1" smtClean="0">
                <a:latin typeface="Verdana" charset="0"/>
                <a:ea typeface="+mn-ea"/>
              </a:rPr>
              <a:t>ctrl</a:t>
            </a:r>
            <a:r>
              <a:rPr lang="da-DK" dirty="0" smtClean="0">
                <a:latin typeface="Verdana" charset="0"/>
                <a:ea typeface="+mn-ea"/>
              </a:rPr>
              <a:t> tast plus det første bogstav af en kommando – </a:t>
            </a:r>
            <a:r>
              <a:rPr lang="da-DK" dirty="0" err="1" smtClean="0">
                <a:latin typeface="Verdana" charset="0"/>
                <a:ea typeface="+mn-ea"/>
              </a:rPr>
              <a:t>ctrl+C</a:t>
            </a:r>
            <a:r>
              <a:rPr lang="da-DK" dirty="0" smtClean="0">
                <a:latin typeface="Verdana" charset="0"/>
                <a:ea typeface="+mn-ea"/>
              </a:rPr>
              <a:t>, </a:t>
            </a:r>
            <a:r>
              <a:rPr lang="da-DK" dirty="0" err="1" smtClean="0">
                <a:latin typeface="Verdana" charset="0"/>
                <a:ea typeface="+mn-ea"/>
              </a:rPr>
              <a:t>ctrl+S</a:t>
            </a:r>
            <a:r>
              <a:rPr lang="da-DK" dirty="0" smtClean="0">
                <a:latin typeface="Verdana" charset="0"/>
                <a:ea typeface="+mn-ea"/>
              </a:rPr>
              <a:t>, </a:t>
            </a:r>
            <a:r>
              <a:rPr lang="da-DK" dirty="0" err="1" smtClean="0">
                <a:latin typeface="Verdana" charset="0"/>
                <a:ea typeface="+mn-ea"/>
              </a:rPr>
              <a:t>ctrl+O</a:t>
            </a:r>
            <a:endParaRPr lang="da-DK" dirty="0" smtClean="0">
              <a:latin typeface="Verdana" charset="0"/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da-DK" dirty="0" smtClean="0">
                <a:latin typeface="Verdana" charset="0"/>
                <a:ea typeface="+mn-ea"/>
                <a:cs typeface="+mn-cs"/>
              </a:rPr>
              <a:t>Konsistente interfaces lettere at lære og bruge</a:t>
            </a:r>
          </a:p>
        </p:txBody>
      </p:sp>
    </p:spTree>
    <p:extLst>
      <p:ext uri="{BB962C8B-B14F-4D97-AF65-F5344CB8AC3E}">
        <p14:creationId xmlns:p14="http://schemas.microsoft.com/office/powerpoint/2010/main" val="17431964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Affordances: at give et hint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557338"/>
            <a:ext cx="8229600" cy="45259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da-DK" sz="2000" dirty="0">
                <a:latin typeface="Verdana" charset="0"/>
              </a:rPr>
              <a:t>Refererer til en egenskab ved et objekt, der gør at folk ved, hvordan de skal bruge det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da-DK" sz="2000" dirty="0" err="1">
                <a:latin typeface="Verdana" charset="0"/>
              </a:rPr>
              <a:t>e.g</a:t>
            </a:r>
            <a:r>
              <a:rPr lang="da-DK" sz="2000" dirty="0">
                <a:latin typeface="Verdana" charset="0"/>
              </a:rPr>
              <a:t>. a </a:t>
            </a:r>
            <a:r>
              <a:rPr lang="da-DK" sz="2000" dirty="0" err="1">
                <a:latin typeface="Verdana" charset="0"/>
              </a:rPr>
              <a:t>mouse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button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invites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pushing</a:t>
            </a:r>
            <a:r>
              <a:rPr lang="da-DK" sz="2000" dirty="0">
                <a:latin typeface="Verdana" charset="0"/>
              </a:rPr>
              <a:t>, a </a:t>
            </a:r>
            <a:r>
              <a:rPr lang="da-DK" sz="2000" dirty="0" err="1">
                <a:latin typeface="Verdana" charset="0"/>
              </a:rPr>
              <a:t>door</a:t>
            </a:r>
            <a:r>
              <a:rPr lang="da-DK" sz="2000" dirty="0">
                <a:latin typeface="Verdana" charset="0"/>
              </a:rPr>
              <a:t> handle affords </a:t>
            </a:r>
            <a:r>
              <a:rPr lang="da-DK" sz="2000" dirty="0" err="1" smtClean="0">
                <a:latin typeface="Verdana" charset="0"/>
              </a:rPr>
              <a:t>pulling</a:t>
            </a:r>
            <a:endParaRPr lang="da-DK" sz="2000" dirty="0" smtClean="0">
              <a:latin typeface="Verdana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da-DK" sz="20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000" dirty="0">
                <a:latin typeface="Verdana" charset="0"/>
              </a:rPr>
              <a:t>Norman (1988) brugte termen til at diskutere ”the design of </a:t>
            </a:r>
            <a:r>
              <a:rPr lang="da-DK" sz="2000" dirty="0" err="1">
                <a:latin typeface="Verdana" charset="0"/>
              </a:rPr>
              <a:t>everyday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objects</a:t>
            </a:r>
            <a:r>
              <a:rPr lang="da-DK" sz="2000" dirty="0">
                <a:latin typeface="Verdana" charset="0"/>
              </a:rPr>
              <a:t>”</a:t>
            </a:r>
          </a:p>
          <a:p>
            <a:pPr eaLnBrk="1" hangingPunct="1">
              <a:lnSpc>
                <a:spcPct val="90000"/>
              </a:lnSpc>
              <a:defRPr/>
            </a:pPr>
            <a:endParaRPr lang="da-DK" sz="20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da-DK" sz="2000" dirty="0">
                <a:latin typeface="Verdana" charset="0"/>
              </a:rPr>
              <a:t>Siden er det blevet populært i interaktionsdesign at diskutere hvordan man designer interface objekter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da-DK" sz="2000" dirty="0" err="1">
                <a:latin typeface="Verdana" charset="0"/>
              </a:rPr>
              <a:t>e.g</a:t>
            </a:r>
            <a:r>
              <a:rPr lang="da-DK" sz="2000" dirty="0">
                <a:latin typeface="Verdana" charset="0"/>
              </a:rPr>
              <a:t>. scrollbars to </a:t>
            </a:r>
            <a:r>
              <a:rPr lang="da-DK" sz="2000" dirty="0" err="1">
                <a:latin typeface="Verdana" charset="0"/>
              </a:rPr>
              <a:t>afford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moving</a:t>
            </a:r>
            <a:r>
              <a:rPr lang="da-DK" sz="2000" dirty="0">
                <a:latin typeface="Verdana" charset="0"/>
              </a:rPr>
              <a:t> up and </a:t>
            </a:r>
            <a:r>
              <a:rPr lang="da-DK" sz="2000" dirty="0" err="1">
                <a:latin typeface="Verdana" charset="0"/>
              </a:rPr>
              <a:t>down</a:t>
            </a:r>
            <a:r>
              <a:rPr lang="da-DK" sz="2000" dirty="0">
                <a:latin typeface="Verdana" charset="0"/>
              </a:rPr>
              <a:t>, </a:t>
            </a:r>
            <a:r>
              <a:rPr lang="da-DK" sz="2000" dirty="0" err="1">
                <a:latin typeface="Verdana" charset="0"/>
              </a:rPr>
              <a:t>icons</a:t>
            </a:r>
            <a:r>
              <a:rPr lang="da-DK" sz="2000" dirty="0">
                <a:latin typeface="Verdana" charset="0"/>
              </a:rPr>
              <a:t> to </a:t>
            </a:r>
            <a:r>
              <a:rPr lang="da-DK" sz="2000" dirty="0" err="1">
                <a:latin typeface="Verdana" charset="0"/>
              </a:rPr>
              <a:t>afford</a:t>
            </a:r>
            <a:r>
              <a:rPr lang="da-DK" sz="2000" dirty="0">
                <a:latin typeface="Verdana" charset="0"/>
              </a:rPr>
              <a:t> </a:t>
            </a:r>
            <a:r>
              <a:rPr lang="da-DK" sz="2000" dirty="0" err="1">
                <a:latin typeface="Verdana" charset="0"/>
              </a:rPr>
              <a:t>clicking</a:t>
            </a:r>
            <a:r>
              <a:rPr lang="da-DK" sz="2000" dirty="0">
                <a:latin typeface="Verdana" charset="0"/>
              </a:rPr>
              <a:t> on </a:t>
            </a:r>
            <a:endParaRPr lang="da-DK" sz="2000" dirty="0" smtClean="0">
              <a:latin typeface="Verdana" charset="0"/>
            </a:endParaRPr>
          </a:p>
          <a:p>
            <a:pPr marL="457200" lvl="1" indent="0" eaLnBrk="1" hangingPunct="1">
              <a:lnSpc>
                <a:spcPct val="90000"/>
              </a:lnSpc>
              <a:buFont typeface="Arial" charset="0"/>
              <a:buNone/>
              <a:defRPr/>
            </a:pPr>
            <a:endParaRPr lang="da-DK" sz="2000" dirty="0" smtClean="0">
              <a:latin typeface="Verdana" charset="0"/>
            </a:endParaRPr>
          </a:p>
          <a:p>
            <a:pPr marL="457200" lvl="1" indent="0" eaLnBrk="1" hangingPunct="1">
              <a:lnSpc>
                <a:spcPct val="90000"/>
              </a:lnSpc>
              <a:buFont typeface="Arial" charset="0"/>
              <a:buNone/>
              <a:defRPr/>
            </a:pPr>
            <a:r>
              <a:rPr lang="da-DK" sz="2000" dirty="0" err="1" smtClean="0">
                <a:latin typeface="Verdana" charset="0"/>
              </a:rPr>
              <a:t>Perceived</a:t>
            </a:r>
            <a:r>
              <a:rPr lang="da-DK" sz="2000" dirty="0" smtClean="0">
                <a:latin typeface="Verdana" charset="0"/>
              </a:rPr>
              <a:t> and real </a:t>
            </a:r>
            <a:r>
              <a:rPr lang="da-DK" sz="2000" dirty="0" err="1" smtClean="0">
                <a:latin typeface="Verdana" charset="0"/>
              </a:rPr>
              <a:t>affordance</a:t>
            </a:r>
            <a:r>
              <a:rPr lang="da-DK" sz="2000" dirty="0" smtClean="0">
                <a:latin typeface="Verdana" charset="0"/>
              </a:rPr>
              <a:t> (real = eksisterende genstande – </a:t>
            </a:r>
            <a:r>
              <a:rPr lang="da-DK" sz="2000" dirty="0" err="1" smtClean="0">
                <a:latin typeface="Verdana" charset="0"/>
              </a:rPr>
              <a:t>perceived</a:t>
            </a:r>
            <a:r>
              <a:rPr lang="da-DK" sz="2000" dirty="0" smtClean="0">
                <a:latin typeface="Verdana" charset="0"/>
              </a:rPr>
              <a:t> = screen </a:t>
            </a:r>
            <a:r>
              <a:rPr lang="da-DK" sz="2000" dirty="0" err="1" smtClean="0">
                <a:latin typeface="Verdana" charset="0"/>
              </a:rPr>
              <a:t>based</a:t>
            </a:r>
            <a:r>
              <a:rPr lang="da-DK" sz="2000" dirty="0" smtClean="0">
                <a:latin typeface="Verdana" charset="0"/>
              </a:rPr>
              <a:t> interface = </a:t>
            </a:r>
            <a:r>
              <a:rPr lang="da-DK" sz="2000" dirty="0" err="1" smtClean="0">
                <a:latin typeface="Verdana" charset="0"/>
              </a:rPr>
              <a:t>learned</a:t>
            </a:r>
            <a:r>
              <a:rPr lang="da-DK" sz="2000" dirty="0" smtClean="0">
                <a:latin typeface="Verdana" charset="0"/>
              </a:rPr>
              <a:t> </a:t>
            </a:r>
            <a:r>
              <a:rPr lang="da-DK" sz="2000" dirty="0" err="1" smtClean="0">
                <a:latin typeface="Verdana" charset="0"/>
              </a:rPr>
              <a:t>convention</a:t>
            </a:r>
            <a:r>
              <a:rPr lang="da-DK" sz="2000" dirty="0" smtClean="0">
                <a:latin typeface="Verdana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2095104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da-DK">
                <a:latin typeface="Verdana" charset="0"/>
              </a:rPr>
              <a:t>Key points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da-DK" sz="2400">
                <a:latin typeface="Verdana" charset="0"/>
              </a:rPr>
              <a:t>Interaktionsdesign handler om at designe interaktive produkter, der understøtter den måde folk kommunikerer og interagerer med hinanden på I deres private og professionelle liv</a:t>
            </a:r>
          </a:p>
          <a:p>
            <a:pPr eaLnBrk="1" hangingPunct="1">
              <a:lnSpc>
                <a:spcPct val="90000"/>
              </a:lnSpc>
            </a:pPr>
            <a:r>
              <a:rPr lang="da-DK" sz="2400">
                <a:latin typeface="Verdana" charset="0"/>
              </a:rPr>
              <a:t>Det handler om at skabe brugeroplevelser af høj kvalitet.</a:t>
            </a:r>
          </a:p>
          <a:p>
            <a:pPr eaLnBrk="1" hangingPunct="1">
              <a:lnSpc>
                <a:spcPct val="90000"/>
              </a:lnSpc>
            </a:pPr>
            <a:r>
              <a:rPr lang="da-DK" sz="2400">
                <a:latin typeface="Verdana" charset="0"/>
              </a:rPr>
              <a:t>Det kræver at man tager højde for en mængde af indbyrdes afhængige faktorer, inklusiv brugskontekst, aktivitetstype, kulturelle forskelligheder og brugergrupper. </a:t>
            </a:r>
          </a:p>
          <a:p>
            <a:pPr eaLnBrk="1" hangingPunct="1">
              <a:lnSpc>
                <a:spcPct val="90000"/>
              </a:lnSpc>
            </a:pPr>
            <a:r>
              <a:rPr lang="da-DK" sz="2400">
                <a:latin typeface="Verdana" charset="0"/>
              </a:rPr>
              <a:t>Det er multidisciplinært og involverer mange inputs fra en bred vifte af discipliner og felter.</a:t>
            </a:r>
          </a:p>
          <a:p>
            <a:pPr eaLnBrk="1" hangingPunct="1">
              <a:lnSpc>
                <a:spcPct val="90000"/>
              </a:lnSpc>
            </a:pPr>
            <a:endParaRPr lang="da-DK" sz="2400">
              <a:latin typeface="Verdana" charset="0"/>
            </a:endParaRPr>
          </a:p>
        </p:txBody>
      </p:sp>
      <p:pic>
        <p:nvPicPr>
          <p:cNvPr id="75779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0"/>
            <a:ext cx="16922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5797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/>
          <a:srcRect t="30277" b="30277"/>
          <a:stretch>
            <a:fillRect/>
          </a:stretch>
        </p:blipFill>
        <p:spPr/>
      </p:pic>
      <p:sp>
        <p:nvSpPr>
          <p:cNvPr id="4" name="Rektangel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5177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Opvarmning</a:t>
            </a:r>
            <a:endParaRPr lang="da-DK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20789" y="766640"/>
            <a:ext cx="1582101" cy="126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a-DK" sz="1800" dirty="0" smtClean="0">
                <a:solidFill>
                  <a:schemeClr val="bg2">
                    <a:lumMod val="75000"/>
                  </a:schemeClr>
                </a:solidFill>
              </a:rPr>
              <a:t>K</a:t>
            </a:r>
            <a:r>
              <a:rPr lang="da-DK" sz="1800" dirty="0" smtClean="0"/>
              <a:t>nowledge</a:t>
            </a:r>
            <a:br>
              <a:rPr lang="da-DK" sz="1800" dirty="0" smtClean="0"/>
            </a:br>
            <a:r>
              <a:rPr lang="da-DK" sz="1800" dirty="0" smtClean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da-DK" sz="1800" dirty="0" smtClean="0"/>
              <a:t>ab </a:t>
            </a:r>
            <a:endParaRPr lang="da-DK" sz="1800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sz="22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lang="en-US" sz="18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lang="en-US" sz="18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lang="en-US" sz="18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 pitchFamily="18" charset="2"/>
              <a:buChar char=""/>
              <a:defRPr lang="en-US" sz="1800" kern="12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da-DK" dirty="0" smtClean="0">
                <a:solidFill>
                  <a:srgbClr val="404040"/>
                </a:solidFill>
              </a:rPr>
              <a:t>Vælg et tal 1-100</a:t>
            </a:r>
          </a:p>
          <a:p>
            <a:pPr marL="0" indent="0">
              <a:buFont typeface="Wingdings 2" pitchFamily="18" charset="2"/>
              <a:buNone/>
            </a:pPr>
            <a:endParaRPr lang="da-DK" dirty="0" smtClean="0">
              <a:solidFill>
                <a:srgbClr val="404040"/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da-DK" dirty="0" smtClean="0">
                <a:solidFill>
                  <a:srgbClr val="404040"/>
                </a:solidFill>
              </a:rPr>
              <a:t>Info: I skal prøve at gætte så tæt på 2/3 af gennemsnittet som muligt!</a:t>
            </a:r>
          </a:p>
          <a:p>
            <a:pPr marL="0" indent="0">
              <a:buFont typeface="Wingdings 2" pitchFamily="18" charset="2"/>
              <a:buNone/>
            </a:pPr>
            <a:endParaRPr lang="da-DK" dirty="0" smtClean="0">
              <a:solidFill>
                <a:srgbClr val="404040"/>
              </a:solidFill>
            </a:endParaRPr>
          </a:p>
          <a:p>
            <a:pPr marL="0" indent="0">
              <a:buFont typeface="Wingdings 2" pitchFamily="18" charset="2"/>
              <a:buNone/>
            </a:pPr>
            <a:r>
              <a:rPr lang="da-DK" dirty="0" smtClean="0">
                <a:solidFill>
                  <a:srgbClr val="404040"/>
                </a:solidFill>
              </a:rPr>
              <a:t>Vinderen er den der kommer tættest på.</a:t>
            </a:r>
            <a:endParaRPr lang="da-DK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07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Billede 10" descr="googlelogo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195" b="24313"/>
          <a:stretch>
            <a:fillRect/>
          </a:stretch>
        </p:blipFill>
        <p:spPr bwMode="auto">
          <a:xfrm>
            <a:off x="6261959" y="2578101"/>
            <a:ext cx="1479968" cy="56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Lige pilforbindelse 6"/>
          <p:cNvCxnSpPr/>
          <p:nvPr/>
        </p:nvCxnSpPr>
        <p:spPr>
          <a:xfrm>
            <a:off x="1120197" y="3366511"/>
            <a:ext cx="6867525" cy="1588"/>
          </a:xfrm>
          <a:prstGeom prst="straightConnector1">
            <a:avLst/>
          </a:prstGeom>
          <a:ln>
            <a:solidFill>
              <a:srgbClr val="0B1E2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76" name="Tekstboks 9"/>
          <p:cNvSpPr txBox="1">
            <a:spLocks noChangeArrowheads="1"/>
          </p:cNvSpPr>
          <p:nvPr/>
        </p:nvSpPr>
        <p:spPr bwMode="auto">
          <a:xfrm>
            <a:off x="3471576" y="3514684"/>
            <a:ext cx="19750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”</a:t>
            </a:r>
            <a:r>
              <a:rPr lang="da-DK" sz="1600" dirty="0" err="1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Userdriven</a:t>
            </a:r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 design”</a:t>
            </a:r>
            <a:endParaRPr lang="da-DK" sz="1600" dirty="0">
              <a:solidFill>
                <a:srgbClr val="767171"/>
              </a:solidFill>
              <a:latin typeface="Geogrotesque Regular" pitchFamily="-84" charset="0"/>
              <a:ea typeface="Geogrotesque Regular" pitchFamily="-84" charset="0"/>
              <a:cs typeface="Geogrotesque Regular" pitchFamily="-84" charset="0"/>
            </a:endParaRPr>
          </a:p>
        </p:txBody>
      </p:sp>
      <p:pic>
        <p:nvPicPr>
          <p:cNvPr id="32777" name="Billede 11" descr="applelogo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80870" y="2436919"/>
            <a:ext cx="533012" cy="665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ktangulær billedforklaring 12"/>
          <p:cNvSpPr/>
          <p:nvPr/>
        </p:nvSpPr>
        <p:spPr>
          <a:xfrm>
            <a:off x="1068801" y="1303016"/>
            <a:ext cx="1957151" cy="828000"/>
          </a:xfrm>
          <a:prstGeom prst="wedgeRectCallout">
            <a:avLst>
              <a:gd name="adj1" fmla="val -5995"/>
              <a:gd name="adj2" fmla="val 9714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Customers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don’t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know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what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they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want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before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they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get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it</a:t>
            </a:r>
            <a:endParaRPr lang="da-DK" sz="1300" dirty="0">
              <a:solidFill>
                <a:srgbClr val="767171"/>
              </a:solidFill>
              <a:latin typeface="Geogrotesque Regular"/>
              <a:cs typeface="Geogrotesque Regular"/>
            </a:endParaRPr>
          </a:p>
        </p:txBody>
      </p:sp>
      <p:sp>
        <p:nvSpPr>
          <p:cNvPr id="14" name="Rektangulær billedforklaring 13"/>
          <p:cNvSpPr/>
          <p:nvPr/>
        </p:nvSpPr>
        <p:spPr>
          <a:xfrm>
            <a:off x="6071271" y="1307779"/>
            <a:ext cx="1958975" cy="828000"/>
          </a:xfrm>
          <a:prstGeom prst="wedgeRectCallout">
            <a:avLst>
              <a:gd name="adj1" fmla="val 11576"/>
              <a:gd name="adj2" fmla="val 10221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We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look to the data and test, test, and test</a:t>
            </a:r>
            <a:endParaRPr lang="da-DK" sz="1300" dirty="0">
              <a:solidFill>
                <a:srgbClr val="767171"/>
              </a:solidFill>
              <a:latin typeface="Geogrotesque Regular"/>
              <a:cs typeface="Geogrotesque Regular"/>
            </a:endParaRPr>
          </a:p>
        </p:txBody>
      </p:sp>
      <p:sp>
        <p:nvSpPr>
          <p:cNvPr id="15" name="Rektangulær billedforklaring 14"/>
          <p:cNvSpPr/>
          <p:nvPr/>
        </p:nvSpPr>
        <p:spPr>
          <a:xfrm>
            <a:off x="3357915" y="1303016"/>
            <a:ext cx="2366962" cy="828000"/>
          </a:xfrm>
          <a:prstGeom prst="wedgeRectCallout">
            <a:avLst>
              <a:gd name="adj1" fmla="val 6545"/>
              <a:gd name="adj2" fmla="val 9504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We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study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behaviour</a:t>
            </a:r>
            <a:r>
              <a:rPr lang="da-DK" sz="1300" i="1" dirty="0" smtClean="0">
                <a:solidFill>
                  <a:srgbClr val="767171"/>
                </a:solidFill>
                <a:latin typeface="Geogrotesque Regular"/>
                <a:cs typeface="Geogrotesque Regular"/>
              </a:rPr>
              <a:t> and ad </a:t>
            </a:r>
            <a:r>
              <a:rPr lang="da-DK" sz="1300" i="1" dirty="0" err="1" smtClean="0">
                <a:solidFill>
                  <a:srgbClr val="767171"/>
                </a:solidFill>
                <a:latin typeface="Geogrotesque Regular"/>
                <a:cs typeface="Geogrotesque Regular"/>
              </a:rPr>
              <a:t>creativity</a:t>
            </a:r>
            <a:endParaRPr lang="da-DK" sz="1300" dirty="0">
              <a:solidFill>
                <a:srgbClr val="767171"/>
              </a:solidFill>
              <a:latin typeface="Geogrotesque Regular"/>
              <a:cs typeface="Geogrotesque Regular"/>
            </a:endParaRPr>
          </a:p>
        </p:txBody>
      </p:sp>
      <p:sp>
        <p:nvSpPr>
          <p:cNvPr id="32781" name="Tekstboks 15"/>
          <p:cNvSpPr txBox="1">
            <a:spLocks noChangeArrowheads="1"/>
          </p:cNvSpPr>
          <p:nvPr/>
        </p:nvSpPr>
        <p:spPr bwMode="auto">
          <a:xfrm>
            <a:off x="6254583" y="3519447"/>
            <a:ext cx="16443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”</a:t>
            </a:r>
            <a:r>
              <a:rPr lang="da-DK" sz="1600" dirty="0" err="1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Always</a:t>
            </a:r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 </a:t>
            </a:r>
            <a:r>
              <a:rPr lang="da-DK" sz="1600" dirty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in </a:t>
            </a:r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beta”</a:t>
            </a:r>
            <a:endParaRPr lang="da-DK" sz="1600" dirty="0">
              <a:solidFill>
                <a:srgbClr val="767171"/>
              </a:solidFill>
              <a:latin typeface="Geogrotesque Regular" pitchFamily="-84" charset="0"/>
              <a:ea typeface="Geogrotesque Regular" pitchFamily="-84" charset="0"/>
              <a:cs typeface="Geogrotesque Regular" pitchFamily="-84" charset="0"/>
            </a:endParaRPr>
          </a:p>
        </p:txBody>
      </p:sp>
      <p:sp>
        <p:nvSpPr>
          <p:cNvPr id="32782" name="Tekstboks 17"/>
          <p:cNvSpPr txBox="1">
            <a:spLocks noChangeArrowheads="1"/>
          </p:cNvSpPr>
          <p:nvPr/>
        </p:nvSpPr>
        <p:spPr bwMode="auto">
          <a:xfrm>
            <a:off x="1321907" y="3514684"/>
            <a:ext cx="1085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”</a:t>
            </a:r>
            <a:r>
              <a:rPr lang="da-DK" sz="1600" dirty="0" err="1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Genious</a:t>
            </a:r>
            <a:r>
              <a:rPr lang="da-DK" sz="1600" dirty="0" smtClean="0">
                <a:solidFill>
                  <a:srgbClr val="767171"/>
                </a:solidFill>
                <a:latin typeface="Geogrotesque Regular" pitchFamily="-84" charset="0"/>
                <a:ea typeface="Geogrotesque Regular" pitchFamily="-84" charset="0"/>
                <a:cs typeface="Geogrotesque Regular" pitchFamily="-84" charset="0"/>
              </a:rPr>
              <a:t>”</a:t>
            </a:r>
            <a:endParaRPr lang="da-DK" sz="1600" dirty="0">
              <a:solidFill>
                <a:srgbClr val="767171"/>
              </a:solidFill>
              <a:latin typeface="Geogrotesque Regular" pitchFamily="-84" charset="0"/>
              <a:ea typeface="Geogrotesque Regular" pitchFamily="-84" charset="0"/>
              <a:cs typeface="Geogrotesque Regular" pitchFamily="-84" charset="0"/>
            </a:endParaRPr>
          </a:p>
        </p:txBody>
      </p:sp>
      <p:pic>
        <p:nvPicPr>
          <p:cNvPr id="32783" name="Billede 18" descr="IDEO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6268" y="2698746"/>
            <a:ext cx="1466074" cy="35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5" name="Billede 21" descr="binary-icon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6210" y="4167692"/>
            <a:ext cx="609096" cy="60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Billede 17" descr="KL7_ikoner.pdf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3605734" y="3571299"/>
            <a:ext cx="1799504" cy="1799504"/>
          </a:xfrm>
          <a:prstGeom prst="rect">
            <a:avLst/>
          </a:prstGeom>
        </p:spPr>
      </p:pic>
      <p:pic>
        <p:nvPicPr>
          <p:cNvPr id="20" name="Billede 19" descr="KL7_ikoner.pdf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224076" y="3594521"/>
            <a:ext cx="1646600" cy="1646600"/>
          </a:xfrm>
          <a:prstGeom prst="rect">
            <a:avLst/>
          </a:prstGeom>
        </p:spPr>
      </p:pic>
      <p:sp>
        <p:nvSpPr>
          <p:cNvPr id="19" name="Titel 6"/>
          <p:cNvSpPr txBox="1">
            <a:spLocks/>
          </p:cNvSpPr>
          <p:nvPr/>
        </p:nvSpPr>
        <p:spPr>
          <a:xfrm>
            <a:off x="0" y="5933805"/>
            <a:ext cx="9144000" cy="924194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a-DK" sz="3000" dirty="0" smtClean="0">
                <a:solidFill>
                  <a:srgbClr val="FFFFFF"/>
                </a:solidFill>
                <a:latin typeface="Geogrotesque Semibold"/>
                <a:cs typeface="Geogrotesque Semibold"/>
              </a:rPr>
              <a:t>INNOVATION PHILOSOPHIES</a:t>
            </a:r>
            <a:endParaRPr lang="da-DK" sz="3000" dirty="0">
              <a:solidFill>
                <a:srgbClr val="FFFFFF"/>
              </a:solidFill>
              <a:latin typeface="Geogrotesque Semibold"/>
              <a:cs typeface="Geo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806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/>
      <p:bldP spid="13" grpId="0" animBg="1"/>
      <p:bldP spid="14" grpId="0" animBg="1"/>
      <p:bldP spid="15" grpId="0" animBg="1"/>
      <p:bldP spid="32781" grpId="0"/>
      <p:bldP spid="327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Fjernbetjeninger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68" y="2065598"/>
            <a:ext cx="2472846" cy="3871255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1813">
            <a:off x="4115412" y="2107470"/>
            <a:ext cx="4090117" cy="4090117"/>
          </a:xfrm>
          <a:prstGeom prst="rect">
            <a:avLst/>
          </a:prstGeom>
        </p:spPr>
      </p:pic>
      <p:sp>
        <p:nvSpPr>
          <p:cNvPr id="6" name="Tekstfelt 5"/>
          <p:cNvSpPr txBox="1"/>
          <p:nvPr/>
        </p:nvSpPr>
        <p:spPr>
          <a:xfrm>
            <a:off x="3744952" y="3991632"/>
            <a:ext cx="113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VS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109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idx="1"/>
          </p:nvPr>
        </p:nvPicPr>
        <p:blipFill>
          <a:blip r:embed="rId3"/>
          <a:srcRect t="8844" b="8844"/>
          <a:stretch>
            <a:fillRect/>
          </a:stretch>
        </p:blipFill>
        <p:spPr/>
      </p:pic>
      <p:sp>
        <p:nvSpPr>
          <p:cNvPr id="4" name="Rektangel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44" y="0"/>
            <a:ext cx="3581400" cy="227330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3854"/>
            <a:ext cx="2841037" cy="1770646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667000" cy="3048000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630" y="1833974"/>
            <a:ext cx="2756370" cy="2756370"/>
          </a:xfrm>
          <a:prstGeom prst="rect">
            <a:avLst/>
          </a:prstGeom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4533900"/>
            <a:ext cx="3492500" cy="2324100"/>
          </a:xfrm>
          <a:prstGeom prst="rect">
            <a:avLst/>
          </a:prstGeom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704" y="0"/>
            <a:ext cx="3275296" cy="1834166"/>
          </a:xfrm>
          <a:prstGeom prst="rect">
            <a:avLst/>
          </a:prstGeom>
        </p:spPr>
      </p:pic>
      <p:pic>
        <p:nvPicPr>
          <p:cNvPr id="14" name="Billed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048000"/>
            <a:ext cx="2969180" cy="1975854"/>
          </a:xfrm>
          <a:prstGeom prst="rect">
            <a:avLst/>
          </a:prstGeom>
        </p:spPr>
      </p:pic>
      <p:pic>
        <p:nvPicPr>
          <p:cNvPr id="12" name="Billed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744" y="2273300"/>
            <a:ext cx="2731441" cy="2647580"/>
          </a:xfrm>
          <a:prstGeom prst="rect">
            <a:avLst/>
          </a:prstGeom>
        </p:spPr>
      </p:pic>
      <p:pic>
        <p:nvPicPr>
          <p:cNvPr id="15" name="Billede 14"/>
          <p:cNvPicPr>
            <a:picLocks noChangeAspect="1"/>
          </p:cNvPicPr>
          <p:nvPr/>
        </p:nvPicPr>
        <p:blipFill rotWithShape="1">
          <a:blip r:embed="rId11"/>
          <a:srcRect l="23903" r="15904"/>
          <a:stretch/>
        </p:blipFill>
        <p:spPr>
          <a:xfrm>
            <a:off x="4553185" y="1833974"/>
            <a:ext cx="1834445" cy="2686051"/>
          </a:xfrm>
          <a:prstGeom prst="rect">
            <a:avLst/>
          </a:prstGeom>
        </p:spPr>
      </p:pic>
      <p:pic>
        <p:nvPicPr>
          <p:cNvPr id="11" name="Billed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3104" y="4722958"/>
            <a:ext cx="3208396" cy="21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7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ulær billedforklaring 6"/>
          <p:cNvSpPr/>
          <p:nvPr/>
        </p:nvSpPr>
        <p:spPr>
          <a:xfrm>
            <a:off x="3189471" y="4705154"/>
            <a:ext cx="5383353" cy="1134674"/>
          </a:xfrm>
          <a:prstGeom prst="wedgeRectCallout">
            <a:avLst>
              <a:gd name="adj1" fmla="val -2388"/>
              <a:gd name="adj2" fmla="val 102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ulær billedforklaring 5"/>
          <p:cNvSpPr/>
          <p:nvPr/>
        </p:nvSpPr>
        <p:spPr>
          <a:xfrm>
            <a:off x="717853" y="2799310"/>
            <a:ext cx="5811850" cy="1673749"/>
          </a:xfrm>
          <a:prstGeom prst="wedgeRectCallout">
            <a:avLst>
              <a:gd name="adj1" fmla="val -43161"/>
              <a:gd name="adj2" fmla="val 789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Definitioner på </a:t>
            </a:r>
            <a:r>
              <a:rPr lang="da-DK" dirty="0" err="1" smtClean="0"/>
              <a:t>nudging</a:t>
            </a:r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>
            <a:off x="975457" y="2799310"/>
            <a:ext cx="5354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Nudges</a:t>
            </a:r>
            <a:r>
              <a:rPr lang="da-DK" dirty="0" smtClean="0"/>
              <a:t> er måder at påvirke folks valg på, uden at mindske valgmulighederne, eller at gøre alternativerne mere kostelige i form af tid, besvær etc.</a:t>
            </a:r>
          </a:p>
          <a:p>
            <a:pPr algn="r"/>
            <a:r>
              <a:rPr lang="da-DK" i="1" dirty="0" err="1" smtClean="0"/>
              <a:t>Thaler</a:t>
            </a:r>
            <a:r>
              <a:rPr lang="da-DK" i="1" dirty="0" smtClean="0"/>
              <a:t> &amp; </a:t>
            </a:r>
            <a:r>
              <a:rPr lang="da-DK" i="1" dirty="0" err="1" smtClean="0"/>
              <a:t>Sunstien</a:t>
            </a:r>
            <a:endParaRPr lang="da-DK" i="1" dirty="0"/>
          </a:p>
        </p:txBody>
      </p:sp>
      <p:sp>
        <p:nvSpPr>
          <p:cNvPr id="5" name="Tekstfelt 4"/>
          <p:cNvSpPr txBox="1"/>
          <p:nvPr/>
        </p:nvSpPr>
        <p:spPr>
          <a:xfrm>
            <a:off x="3419502" y="4743679"/>
            <a:ext cx="535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Et </a:t>
            </a:r>
            <a:r>
              <a:rPr lang="da-DK" dirty="0" err="1" smtClean="0"/>
              <a:t>nudge</a:t>
            </a:r>
            <a:r>
              <a:rPr lang="da-DK" dirty="0" smtClean="0"/>
              <a:t> er en intervention, der ikke burde betyde noget for vores adfærd i princippet, men gør det i praksis.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852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286</TotalTime>
  <Words>1179</Words>
  <Application>Microsoft Macintosh PowerPoint</Application>
  <PresentationFormat>Skærmshow (4:3)</PresentationFormat>
  <Paragraphs>230</Paragraphs>
  <Slides>36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36</vt:i4>
      </vt:variant>
    </vt:vector>
  </HeadingPairs>
  <TitlesOfParts>
    <vt:vector size="37" baseType="lpstr">
      <vt:lpstr>Pixel</vt:lpstr>
      <vt:lpstr>Interaktionsdesign 101</vt:lpstr>
      <vt:lpstr>Dagens program</vt:lpstr>
      <vt:lpstr>Info</vt:lpstr>
      <vt:lpstr>Opvarmning</vt:lpstr>
      <vt:lpstr>PowerPoint-præsentation</vt:lpstr>
      <vt:lpstr>Fjernbetjeninger</vt:lpstr>
      <vt:lpstr>PowerPoint-præsentation</vt:lpstr>
      <vt:lpstr>PowerPoint-præsentation</vt:lpstr>
      <vt:lpstr>Definitioner på nudging</vt:lpstr>
      <vt:lpstr>Lille quiz</vt:lpstr>
      <vt:lpstr>”Den asiatiske sygdom”</vt:lpstr>
      <vt:lpstr>Scenarie A</vt:lpstr>
      <vt:lpstr>Scenarie B</vt:lpstr>
      <vt:lpstr>Data</vt:lpstr>
      <vt:lpstr>PowerPoint-præsentation</vt:lpstr>
      <vt:lpstr>Dual Process Theory – Homo Economicus</vt:lpstr>
      <vt:lpstr>PowerPoint-præsentation</vt:lpstr>
      <vt:lpstr>PowerPoint-præsentation</vt:lpstr>
      <vt:lpstr>PowerPoint-præsentation</vt:lpstr>
      <vt:lpstr>Centrale pointer</vt:lpstr>
      <vt:lpstr>Novel interface</vt:lpstr>
      <vt:lpstr>HCI Interaktionsdesign</vt:lpstr>
      <vt:lpstr>Hvem er involveret i interaktionsdesign?</vt:lpstr>
      <vt:lpstr>Brugeroplevelsen</vt:lpstr>
      <vt:lpstr>PowerPoint-præsentation</vt:lpstr>
      <vt:lpstr>Hvad ’gør’ en oplevelser?</vt:lpstr>
      <vt:lpstr>Usability goals</vt:lpstr>
      <vt:lpstr>User experience goals</vt:lpstr>
      <vt:lpstr>Designprincipper</vt:lpstr>
      <vt:lpstr>Visibility</vt:lpstr>
      <vt:lpstr>Feedback</vt:lpstr>
      <vt:lpstr>Constraints</vt:lpstr>
      <vt:lpstr>Consistency</vt:lpstr>
      <vt:lpstr>Affordances: at give et hint</vt:lpstr>
      <vt:lpstr>Key points</vt:lpstr>
      <vt:lpstr>PowerPoint-præsentation</vt:lpstr>
    </vt:vector>
  </TitlesOfParts>
  <Company>SDU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Interaktionsdesign 101</dc:title>
  <dc:creator>Yngve Gregoriussen</dc:creator>
  <cp:lastModifiedBy>Yngve Gregoriussen</cp:lastModifiedBy>
  <cp:revision>8</cp:revision>
  <dcterms:created xsi:type="dcterms:W3CDTF">2017-02-14T04:19:22Z</dcterms:created>
  <dcterms:modified xsi:type="dcterms:W3CDTF">2017-02-14T09:06:03Z</dcterms:modified>
</cp:coreProperties>
</file>